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7.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09"/>
  </p:notesMasterIdLst>
  <p:handoutMasterIdLst>
    <p:handoutMasterId r:id="rId110"/>
  </p:handoutMasterIdLst>
  <p:sldIdLst>
    <p:sldId id="912" r:id="rId9"/>
    <p:sldId id="1034" r:id="rId10"/>
    <p:sldId id="626" r:id="rId11"/>
    <p:sldId id="901" r:id="rId12"/>
    <p:sldId id="1672" r:id="rId13"/>
    <p:sldId id="914" r:id="rId14"/>
    <p:sldId id="917" r:id="rId15"/>
    <p:sldId id="908" r:id="rId16"/>
    <p:sldId id="1668" r:id="rId17"/>
    <p:sldId id="911" r:id="rId18"/>
    <p:sldId id="925" r:id="rId19"/>
    <p:sldId id="632" r:id="rId20"/>
    <p:sldId id="924" r:id="rId21"/>
    <p:sldId id="1650" r:id="rId22"/>
    <p:sldId id="997" r:id="rId23"/>
    <p:sldId id="983" r:id="rId24"/>
    <p:sldId id="919" r:id="rId25"/>
    <p:sldId id="923" r:id="rId26"/>
    <p:sldId id="1700" r:id="rId27"/>
    <p:sldId id="1701" r:id="rId28"/>
    <p:sldId id="1658" r:id="rId29"/>
    <p:sldId id="1698" r:id="rId30"/>
    <p:sldId id="948" r:id="rId31"/>
    <p:sldId id="793" r:id="rId32"/>
    <p:sldId id="990" r:id="rId33"/>
    <p:sldId id="984" r:id="rId34"/>
    <p:sldId id="985" r:id="rId35"/>
    <p:sldId id="986" r:id="rId36"/>
    <p:sldId id="987" r:id="rId37"/>
    <p:sldId id="988" r:id="rId38"/>
    <p:sldId id="1673" r:id="rId39"/>
    <p:sldId id="1842" r:id="rId40"/>
    <p:sldId id="422" r:id="rId41"/>
    <p:sldId id="1844" r:id="rId42"/>
    <p:sldId id="872" r:id="rId43"/>
    <p:sldId id="1689" r:id="rId44"/>
    <p:sldId id="1001" r:id="rId45"/>
    <p:sldId id="1003" r:id="rId46"/>
    <p:sldId id="1004" r:id="rId47"/>
    <p:sldId id="1005" r:id="rId48"/>
    <p:sldId id="1009" r:id="rId49"/>
    <p:sldId id="1002" r:id="rId50"/>
    <p:sldId id="949" r:id="rId51"/>
    <p:sldId id="999" r:id="rId52"/>
    <p:sldId id="1674" r:id="rId53"/>
    <p:sldId id="1059" r:id="rId54"/>
    <p:sldId id="1656" r:id="rId55"/>
    <p:sldId id="1045" r:id="rId56"/>
    <p:sldId id="1018" r:id="rId57"/>
    <p:sldId id="1020" r:id="rId58"/>
    <p:sldId id="1015" r:id="rId59"/>
    <p:sldId id="1016" r:id="rId60"/>
    <p:sldId id="1017" r:id="rId61"/>
    <p:sldId id="1677" r:id="rId62"/>
    <p:sldId id="1688" r:id="rId63"/>
    <p:sldId id="1675" r:id="rId64"/>
    <p:sldId id="1671" r:id="rId65"/>
    <p:sldId id="1647" r:id="rId66"/>
    <p:sldId id="1678" r:id="rId67"/>
    <p:sldId id="1679" r:id="rId68"/>
    <p:sldId id="1680" r:id="rId69"/>
    <p:sldId id="1681" r:id="rId70"/>
    <p:sldId id="1683" r:id="rId71"/>
    <p:sldId id="1684" r:id="rId72"/>
    <p:sldId id="1685" r:id="rId73"/>
    <p:sldId id="1845" r:id="rId74"/>
    <p:sldId id="1648" r:id="rId75"/>
    <p:sldId id="1703" r:id="rId76"/>
    <p:sldId id="1686" r:id="rId77"/>
    <p:sldId id="950" r:id="rId78"/>
    <p:sldId id="933" r:id="rId79"/>
    <p:sldId id="934" r:id="rId80"/>
    <p:sldId id="951" r:id="rId81"/>
    <p:sldId id="822" r:id="rId82"/>
    <p:sldId id="1687" r:id="rId83"/>
    <p:sldId id="1049" r:id="rId84"/>
    <p:sldId id="981" r:id="rId85"/>
    <p:sldId id="1047" r:id="rId86"/>
    <p:sldId id="1645" r:id="rId87"/>
    <p:sldId id="995" r:id="rId88"/>
    <p:sldId id="1660" r:id="rId89"/>
    <p:sldId id="1843" r:id="rId90"/>
    <p:sldId id="1064" r:id="rId91"/>
    <p:sldId id="928" r:id="rId92"/>
    <p:sldId id="972" r:id="rId93"/>
    <p:sldId id="379" r:id="rId94"/>
    <p:sldId id="992" r:id="rId95"/>
    <p:sldId id="1642" r:id="rId96"/>
    <p:sldId id="1649" r:id="rId97"/>
    <p:sldId id="1643" r:id="rId98"/>
    <p:sldId id="1032" r:id="rId99"/>
    <p:sldId id="1699" r:id="rId100"/>
    <p:sldId id="903" r:id="rId101"/>
    <p:sldId id="994" r:id="rId102"/>
    <p:sldId id="1053" r:id="rId103"/>
    <p:sldId id="411" r:id="rId104"/>
    <p:sldId id="1665" r:id="rId105"/>
    <p:sldId id="989" r:id="rId106"/>
    <p:sldId id="979" r:id="rId107"/>
    <p:sldId id="256" r:id="rId108"/>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4"/>
            <p14:sldId id="626"/>
            <p14:sldId id="901"/>
            <p14:sldId id="1672"/>
          </p14:sldIdLst>
        </p14:section>
        <p14:section name="VSC" id="{D9CB2281-0CDD-4C16-B95F-3969DF7FF769}">
          <p14:sldIdLst>
            <p14:sldId id="914"/>
            <p14:sldId id="917"/>
            <p14:sldId id="908"/>
            <p14:sldId id="1668"/>
            <p14:sldId id="911"/>
            <p14:sldId id="925"/>
            <p14:sldId id="632"/>
            <p14:sldId id="924"/>
            <p14:sldId id="1650"/>
            <p14:sldId id="997"/>
          </p14:sldIdLst>
        </p14:section>
        <p14:section name="Clusters" id="{099B1AE2-E36A-4AA5-94EB-E8338812283B}">
          <p14:sldIdLst>
            <p14:sldId id="983"/>
            <p14:sldId id="919"/>
            <p14:sldId id="923"/>
            <p14:sldId id="1700"/>
            <p14:sldId id="1701"/>
            <p14:sldId id="1658"/>
            <p14:sldId id="1698"/>
          </p14:sldIdLst>
        </p14:section>
        <p14:section name="Storage" id="{622DAFD0-F606-4AB5-8F78-0FF3AF2702DE}">
          <p14:sldIdLst>
            <p14:sldId id="948"/>
            <p14:sldId id="793"/>
            <p14:sldId id="990"/>
            <p14:sldId id="984"/>
            <p14:sldId id="985"/>
            <p14:sldId id="986"/>
            <p14:sldId id="987"/>
            <p14:sldId id="988"/>
            <p14:sldId id="1673"/>
            <p14:sldId id="1842"/>
            <p14:sldId id="422"/>
          </p14:sldIdLst>
        </p14:section>
        <p14:section name="Credits" id="{FD74824F-5D0A-4FAC-83BE-88274C7A15E5}">
          <p14:sldIdLst>
            <p14:sldId id="1844"/>
            <p14:sldId id="872"/>
            <p14:sldId id="1689"/>
            <p14:sldId id="1001"/>
            <p14:sldId id="1003"/>
            <p14:sldId id="1004"/>
            <p14:sldId id="1005"/>
            <p14:sldId id="1009"/>
            <p14:sldId id="1002"/>
          </p14:sldIdLst>
        </p14:section>
        <p14:section name="Login" id="{5738C5FE-4818-4F19-A71D-D649C3C117D6}">
          <p14:sldIdLst>
            <p14:sldId id="949"/>
            <p14:sldId id="999"/>
            <p14:sldId id="1674"/>
            <p14:sldId id="1059"/>
          </p14:sldIdLst>
        </p14:section>
        <p14:section name="Login via ssh" id="{14675376-9702-4799-8A8D-2C00297E1328}">
          <p14:sldIdLst>
            <p14:sldId id="1656"/>
            <p14:sldId id="1045"/>
          </p14:sldIdLst>
        </p14:section>
        <p14:section name="File Transfer" id="{C702CFA4-BFCE-4C19-AB85-98621C11E6DB}">
          <p14:sldIdLst>
            <p14:sldId id="1018"/>
            <p14:sldId id="1020"/>
            <p14:sldId id="1015"/>
            <p14:sldId id="1016"/>
            <p14:sldId id="1017"/>
            <p14:sldId id="1677"/>
            <p14:sldId id="1688"/>
            <p14:sldId id="1675"/>
          </p14:sldIdLst>
        </p14:section>
        <p14:section name="OpenOnDemand" id="{80748567-A021-4AF6-ADB3-8A2D8293E1E9}">
          <p14:sldIdLst>
            <p14:sldId id="1671"/>
            <p14:sldId id="1647"/>
            <p14:sldId id="1678"/>
            <p14:sldId id="1679"/>
            <p14:sldId id="1680"/>
            <p14:sldId id="1681"/>
            <p14:sldId id="1683"/>
            <p14:sldId id="1684"/>
            <p14:sldId id="1685"/>
            <p14:sldId id="1845"/>
            <p14:sldId id="1648"/>
            <p14:sldId id="1703"/>
            <p14:sldId id="1686"/>
          </p14:sldIdLst>
        </p14:section>
        <p14:section name="software" id="{5E6D1012-3953-40C8-B167-50EE07D95155}">
          <p14:sldIdLst>
            <p14:sldId id="950"/>
            <p14:sldId id="933"/>
            <p14:sldId id="934"/>
          </p14:sldIdLst>
        </p14:section>
        <p14:section name="Compute Jobs" id="{AD8C4B3A-18CB-4C2E-8488-A631483F2316}">
          <p14:sldIdLst>
            <p14:sldId id="951"/>
            <p14:sldId id="822"/>
            <p14:sldId id="1687"/>
            <p14:sldId id="1049"/>
            <p14:sldId id="981"/>
            <p14:sldId id="1047"/>
            <p14:sldId id="1645"/>
            <p14:sldId id="995"/>
            <p14:sldId id="1660"/>
            <p14:sldId id="1843"/>
            <p14:sldId id="1064"/>
            <p14:sldId id="928"/>
            <p14:sldId id="972"/>
            <p14:sldId id="379"/>
            <p14:sldId id="992"/>
            <p14:sldId id="1642"/>
            <p14:sldId id="1649"/>
            <p14:sldId id="1643"/>
            <p14:sldId id="1032"/>
            <p14:sldId id="1699"/>
            <p14:sldId id="903"/>
            <p14:sldId id="994"/>
          </p14:sldIdLst>
        </p14:section>
        <p14:section name="DIY" id="{EB9546BB-6286-4973-986C-60592FACC87A}">
          <p14:sldIdLst>
            <p14:sldId id="1053"/>
            <p14:sldId id="411"/>
            <p14:sldId id="1665"/>
            <p14:sldId id="989"/>
          </p14:sldIdLst>
        </p14:section>
        <p14:section name="Epilog" id="{E0E8246B-D083-451F-8B5B-AE4A13A1F08D}">
          <p14:sldIdLst>
            <p14:sldId id="979"/>
            <p14:sldId id="25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2" clrIdx="0">
    <p:extLst>
      <p:ext uri="{19B8F6BF-5375-455C-9EA6-DF929625EA0E}">
        <p15:presenceInfo xmlns:p15="http://schemas.microsoft.com/office/powerpoint/2012/main" userId="Geert Jan Bex" providerId="None"/>
      </p:ext>
    </p:extLst>
  </p:cmAuthor>
  <p:cmAuthor id="2" name="Wouter Van Assche" initials="WVA" lastIdx="2" clrIdx="1">
    <p:extLst>
      <p:ext uri="{19B8F6BF-5375-455C-9EA6-DF929625EA0E}">
        <p15:presenceInfo xmlns:p15="http://schemas.microsoft.com/office/powerpoint/2012/main" userId="Wouter Van Assche" providerId="None"/>
      </p:ext>
    </p:extLst>
  </p:cmAuthor>
  <p:cmAuthor id="3" name="Ehsan Moravveji" initials="EM" lastIdx="1" clrIdx="2">
    <p:extLst>
      <p:ext uri="{19B8F6BF-5375-455C-9EA6-DF929625EA0E}">
        <p15:presenceInfo xmlns:p15="http://schemas.microsoft.com/office/powerpoint/2012/main" userId="S::ehsan.moravveji@kuleuven.be::3beb3181-7ede-421f-90f3-fb68c3630e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5865"/>
    <a:srgbClr val="DB6C30"/>
    <a:srgbClr val="FFFFFF"/>
    <a:srgbClr val="E1E1E1"/>
    <a:srgbClr val="84625E"/>
    <a:srgbClr val="805D64"/>
    <a:srgbClr val="8F8F8F"/>
    <a:srgbClr val="FFFF00"/>
    <a:srgbClr val="1D8DB0"/>
    <a:srgbClr val="116E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3EFEDF-A3C4-44E7-8020-7C8AE82AF340}" v="4" dt="2025-11-26T09:16:47.2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562" autoAdjust="0"/>
  </p:normalViewPr>
  <p:slideViewPr>
    <p:cSldViewPr snapToObjects="1" showGuides="1">
      <p:cViewPr varScale="1">
        <p:scale>
          <a:sx n="41" d="100"/>
          <a:sy n="41" d="100"/>
        </p:scale>
        <p:origin x="48" y="306"/>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microsoft.com/office/2015/10/relationships/revisionInfo" Target="revisionInfo.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presProps" Target="presProp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customXml" Target="../customXml/item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viewProps" Target="viewProps.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notesMaster" Target="notesMasters/notesMaster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handoutMaster" Target="handoutMasters/handoutMaster1.xml"/><Relationship Id="rId115" Type="http://schemas.openxmlformats.org/officeDocument/2006/relationships/tableStyles" Target="tableStyle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microsoft.com/office/2016/11/relationships/changesInfo" Target="changesInfos/changesInfo1.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commentAuthors" Target="commentAuthors.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hsan Moravveji" userId="21e7e8ea3c9f37f0" providerId="LiveId" clId="{CBC32F6F-CF69-4E7F-89BC-FCA91C9B9002}"/>
    <pc:docChg chg="modSld">
      <pc:chgData name="Ehsan Moravveji" userId="21e7e8ea3c9f37f0" providerId="LiveId" clId="{CBC32F6F-CF69-4E7F-89BC-FCA91C9B9002}" dt="2025-11-06T09:22:30.110" v="2" actId="20577"/>
      <pc:docMkLst>
        <pc:docMk/>
      </pc:docMkLst>
      <pc:sldChg chg="modSp">
        <pc:chgData name="Ehsan Moravveji" userId="21e7e8ea3c9f37f0" providerId="LiveId" clId="{CBC32F6F-CF69-4E7F-89BC-FCA91C9B9002}" dt="2025-11-06T09:22:30.110" v="2" actId="20577"/>
        <pc:sldMkLst>
          <pc:docMk/>
          <pc:sldMk cId="3556283273" sldId="1673"/>
        </pc:sldMkLst>
        <pc:spChg chg="mod">
          <ac:chgData name="Ehsan Moravveji" userId="21e7e8ea3c9f37f0" providerId="LiveId" clId="{CBC32F6F-CF69-4E7F-89BC-FCA91C9B9002}" dt="2025-11-06T09:22:30.110" v="2" actId="20577"/>
          <ac:spMkLst>
            <pc:docMk/>
            <pc:sldMk cId="3556283273" sldId="1673"/>
            <ac:spMk id="24" creationId="{7931979C-A5E3-1789-96C5-6ADB2DCBC7CD}"/>
          </ac:spMkLst>
        </pc:spChg>
      </pc:sldChg>
    </pc:docChg>
  </pc:docChgLst>
  <pc:docChgLst>
    <pc:chgData name="Ehsan Moravveji" userId="21e7e8ea3c9f37f0" providerId="LiveId" clId="{C80F5071-FEA0-442C-AFAB-4BFED2EB9ABE}"/>
    <pc:docChg chg="custSel delSld modSld delSection modSection">
      <pc:chgData name="Ehsan Moravveji" userId="21e7e8ea3c9f37f0" providerId="LiveId" clId="{C80F5071-FEA0-442C-AFAB-4BFED2EB9ABE}" dt="2025-11-26T09:22:19.833" v="21" actId="47"/>
      <pc:docMkLst>
        <pc:docMk/>
      </pc:docMkLst>
      <pc:sldChg chg="modSp mod">
        <pc:chgData name="Ehsan Moravveji" userId="21e7e8ea3c9f37f0" providerId="LiveId" clId="{C80F5071-FEA0-442C-AFAB-4BFED2EB9ABE}" dt="2025-11-26T09:19:32.413" v="15" actId="20577"/>
        <pc:sldMkLst>
          <pc:docMk/>
          <pc:sldMk cId="3682787303" sldId="411"/>
        </pc:sldMkLst>
        <pc:spChg chg="mod">
          <ac:chgData name="Ehsan Moravveji" userId="21e7e8ea3c9f37f0" providerId="LiveId" clId="{C80F5071-FEA0-442C-AFAB-4BFED2EB9ABE}" dt="2025-11-26T09:19:32.413" v="15" actId="20577"/>
          <ac:spMkLst>
            <pc:docMk/>
            <pc:sldMk cId="3682787303" sldId="411"/>
            <ac:spMk id="3" creationId="{00000000-0000-0000-0000-000000000000}"/>
          </ac:spMkLst>
        </pc:spChg>
      </pc:sldChg>
      <pc:sldChg chg="modSp">
        <pc:chgData name="Ehsan Moravveji" userId="21e7e8ea3c9f37f0" providerId="LiveId" clId="{C80F5071-FEA0-442C-AFAB-4BFED2EB9ABE}" dt="2025-11-26T09:16:47.297" v="3" actId="20577"/>
        <pc:sldMkLst>
          <pc:docMk/>
          <pc:sldMk cId="3713991744" sldId="999"/>
        </pc:sldMkLst>
        <pc:spChg chg="mod">
          <ac:chgData name="Ehsan Moravveji" userId="21e7e8ea3c9f37f0" providerId="LiveId" clId="{C80F5071-FEA0-442C-AFAB-4BFED2EB9ABE}" dt="2025-11-26T09:16:47.297" v="3" actId="20577"/>
          <ac:spMkLst>
            <pc:docMk/>
            <pc:sldMk cId="3713991744" sldId="999"/>
            <ac:spMk id="11" creationId="{00000000-0000-0000-0000-000000000000}"/>
          </ac:spMkLst>
        </pc:spChg>
      </pc:sldChg>
      <pc:sldChg chg="del">
        <pc:chgData name="Ehsan Moravveji" userId="21e7e8ea3c9f37f0" providerId="LiveId" clId="{C80F5071-FEA0-442C-AFAB-4BFED2EB9ABE}" dt="2025-11-26T09:22:19.833" v="21" actId="47"/>
        <pc:sldMkLst>
          <pc:docMk/>
          <pc:sldMk cId="2492046668" sldId="1659"/>
        </pc:sldMkLst>
      </pc:sldChg>
      <pc:sldChg chg="modSp mod">
        <pc:chgData name="Ehsan Moravveji" userId="21e7e8ea3c9f37f0" providerId="LiveId" clId="{C80F5071-FEA0-442C-AFAB-4BFED2EB9ABE}" dt="2025-11-26T09:21:32.167" v="19" actId="20577"/>
        <pc:sldMkLst>
          <pc:docMk/>
          <pc:sldMk cId="3004540505" sldId="1672"/>
        </pc:sldMkLst>
        <pc:spChg chg="mod">
          <ac:chgData name="Ehsan Moravveji" userId="21e7e8ea3c9f37f0" providerId="LiveId" clId="{C80F5071-FEA0-442C-AFAB-4BFED2EB9ABE}" dt="2025-11-26T09:21:32.167" v="19" actId="20577"/>
          <ac:spMkLst>
            <pc:docMk/>
            <pc:sldMk cId="3004540505" sldId="1672"/>
            <ac:spMk id="3" creationId="{00000000-0000-0000-0000-000000000000}"/>
          </ac:spMkLst>
        </pc:spChg>
      </pc:sldChg>
      <pc:sldChg chg="delSp modSp mod delAnim">
        <pc:chgData name="Ehsan Moravveji" userId="21e7e8ea3c9f37f0" providerId="LiveId" clId="{C80F5071-FEA0-442C-AFAB-4BFED2EB9ABE}" dt="2025-11-26T09:21:43.841" v="20" actId="20577"/>
        <pc:sldMkLst>
          <pc:docMk/>
          <pc:sldMk cId="1324385224" sldId="1674"/>
        </pc:sldMkLst>
        <pc:spChg chg="mod">
          <ac:chgData name="Ehsan Moravveji" userId="21e7e8ea3c9f37f0" providerId="LiveId" clId="{C80F5071-FEA0-442C-AFAB-4BFED2EB9ABE}" dt="2025-11-26T09:21:43.841" v="20" actId="20577"/>
          <ac:spMkLst>
            <pc:docMk/>
            <pc:sldMk cId="1324385224" sldId="1674"/>
            <ac:spMk id="4" creationId="{00000000-0000-0000-0000-000000000000}"/>
          </ac:spMkLst>
        </pc:spChg>
        <pc:spChg chg="mod">
          <ac:chgData name="Ehsan Moravveji" userId="21e7e8ea3c9f37f0" providerId="LiveId" clId="{C80F5071-FEA0-442C-AFAB-4BFED2EB9ABE}" dt="2025-11-26T09:17:38.496" v="11" actId="14100"/>
          <ac:spMkLst>
            <pc:docMk/>
            <pc:sldMk cId="1324385224" sldId="1674"/>
            <ac:spMk id="10" creationId="{70B81D1F-CF2E-A4F9-8EA3-655B76D8720B}"/>
          </ac:spMkLst>
        </pc:spChg>
        <pc:grpChg chg="mod">
          <ac:chgData name="Ehsan Moravveji" userId="21e7e8ea3c9f37f0" providerId="LiveId" clId="{C80F5071-FEA0-442C-AFAB-4BFED2EB9ABE}" dt="2025-11-26T09:17:23.076" v="9" actId="1076"/>
          <ac:grpSpMkLst>
            <pc:docMk/>
            <pc:sldMk cId="1324385224" sldId="1674"/>
            <ac:grpSpMk id="7" creationId="{AA319C3D-DC81-B4B6-6866-AC66BFEE1264}"/>
          </ac:grpSpMkLst>
        </pc:grpChg>
        <pc:grpChg chg="mod">
          <ac:chgData name="Ehsan Moravveji" userId="21e7e8ea3c9f37f0" providerId="LiveId" clId="{C80F5071-FEA0-442C-AFAB-4BFED2EB9ABE}" dt="2025-11-26T09:17:15.688" v="8" actId="1036"/>
          <ac:grpSpMkLst>
            <pc:docMk/>
            <pc:sldMk cId="1324385224" sldId="1674"/>
            <ac:grpSpMk id="8" creationId="{0D2995CF-4205-9B2E-5C21-148811C95B6E}"/>
          </ac:grpSpMkLst>
        </pc:grpChg>
        <pc:grpChg chg="del">
          <ac:chgData name="Ehsan Moravveji" userId="21e7e8ea3c9f37f0" providerId="LiveId" clId="{C80F5071-FEA0-442C-AFAB-4BFED2EB9ABE}" dt="2025-11-26T09:17:04.349" v="4" actId="478"/>
          <ac:grpSpMkLst>
            <pc:docMk/>
            <pc:sldMk cId="1324385224" sldId="1674"/>
            <ac:grpSpMk id="13" creationId="{8C4C736F-7311-0AFB-8348-7D67A86F411E}"/>
          </ac:grpSpMkLst>
        </pc:grpChg>
      </pc:sldChg>
      <pc:sldMasterChg chg="delSldLayout">
        <pc:chgData name="Ehsan Moravveji" userId="21e7e8ea3c9f37f0" providerId="LiveId" clId="{C80F5071-FEA0-442C-AFAB-4BFED2EB9ABE}" dt="2025-11-26T09:22:19.833" v="21" actId="47"/>
        <pc:sldMasterMkLst>
          <pc:docMk/>
          <pc:sldMasterMk cId="1330027387" sldId="2147483726"/>
        </pc:sldMasterMkLst>
        <pc:sldLayoutChg chg="del">
          <pc:chgData name="Ehsan Moravveji" userId="21e7e8ea3c9f37f0" providerId="LiveId" clId="{C80F5071-FEA0-442C-AFAB-4BFED2EB9ABE}" dt="2025-11-26T09:22:19.833" v="21" actId="47"/>
          <pc:sldLayoutMkLst>
            <pc:docMk/>
            <pc:sldMasterMk cId="1330027387" sldId="2147483726"/>
            <pc:sldLayoutMk cId="2036835177" sldId="214748377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26/11/2025</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26/11/2025</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17</a:t>
            </a:fld>
            <a:endParaRPr lang="nl-BE"/>
          </a:p>
        </p:txBody>
      </p:sp>
    </p:spTree>
    <p:extLst>
      <p:ext uri="{BB962C8B-B14F-4D97-AF65-F5344CB8AC3E}">
        <p14:creationId xmlns:p14="http://schemas.microsoft.com/office/powerpoint/2010/main" val="141958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67595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88773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23</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1ED74-004A-986A-68EB-D55CADD61C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2889EB-4207-B2FB-72E0-A4909AE29D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59F6F-A2CC-BC9F-3131-F6609BC2E935}"/>
              </a:ext>
            </a:extLst>
          </p:cNvPr>
          <p:cNvSpPr>
            <a:spLocks noGrp="1"/>
          </p:cNvSpPr>
          <p:nvPr>
            <p:ph type="body" idx="1"/>
          </p:nvPr>
        </p:nvSpPr>
        <p:spPr/>
        <p:txBody>
          <a:bodyPr/>
          <a:lstStyle/>
          <a:p>
            <a:r>
              <a:rPr lang="en-US" b="1">
                <a:solidFill>
                  <a:srgbClr val="569CD6"/>
                </a:solidFill>
                <a:effectLst/>
                <a:latin typeface="Consolas" panose="020B0609020204030204" pitchFamily="49" charset="0"/>
              </a:rPr>
              <a:t>How can ManGO help your research?</a:t>
            </a:r>
            <a:endParaRPr lang="en-US" b="0">
              <a:solidFill>
                <a:srgbClr val="D4D4D4"/>
              </a:solidFill>
              <a:effectLst/>
              <a:latin typeface="Consolas" panose="020B0609020204030204" pitchFamily="49" charset="0"/>
            </a:endParaRPr>
          </a:p>
          <a:p>
            <a:br>
              <a:rPr lang="en-US" b="0">
                <a:solidFill>
                  <a:srgbClr val="D4D4D4"/>
                </a:solidFill>
                <a:effectLst/>
                <a:latin typeface="Consolas" panose="020B0609020204030204" pitchFamily="49" charset="0"/>
              </a:rPr>
            </a:br>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Centralization of your data</a:t>
            </a:r>
          </a:p>
          <a:p>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Consistent, usable description of your data</a:t>
            </a:r>
          </a:p>
          <a:p>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Organization of permissions</a:t>
            </a:r>
          </a:p>
          <a:p>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Automation</a:t>
            </a:r>
          </a:p>
          <a:p>
            <a:endParaRPr lang="nl-BE" baseline="0">
              <a:sym typeface="Wingdings" panose="05000000000000000000" pitchFamily="2" charset="2"/>
            </a:endParaRPr>
          </a:p>
        </p:txBody>
      </p:sp>
      <p:sp>
        <p:nvSpPr>
          <p:cNvPr id="4" name="Slide Number Placeholder 3">
            <a:extLst>
              <a:ext uri="{FF2B5EF4-FFF2-40B4-BE49-F238E27FC236}">
                <a16:creationId xmlns:a16="http://schemas.microsoft.com/office/drawing/2014/main" id="{1087392F-882C-3372-C79D-E4F979ACF278}"/>
              </a:ext>
            </a:extLst>
          </p:cNvPr>
          <p:cNvSpPr>
            <a:spLocks noGrp="1"/>
          </p:cNvSpPr>
          <p:nvPr>
            <p:ph type="sldNum" sz="quarter" idx="10"/>
          </p:nvPr>
        </p:nvSpPr>
        <p:spPr/>
        <p:txBody>
          <a:bodyPr/>
          <a:lstStyle/>
          <a:p>
            <a:fld id="{1792FB45-5863-49D1-8926-D42AE452AB79}" type="slidenum">
              <a:rPr lang="en-US" smtClean="0"/>
              <a:t>33</a:t>
            </a:fld>
            <a:endParaRPr lang="en-US"/>
          </a:p>
        </p:txBody>
      </p:sp>
    </p:spTree>
    <p:extLst>
      <p:ext uri="{BB962C8B-B14F-4D97-AF65-F5344CB8AC3E}">
        <p14:creationId xmlns:p14="http://schemas.microsoft.com/office/powerpoint/2010/main" val="1329740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B6333-E935-612D-9EC9-908E903A9B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6CDD57-90B2-EBE2-4EA6-6E4BB7B88B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36CF17-641D-B59E-43D6-D15661C2EA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C391A4-5756-B543-FBC6-9E3967341FE9}"/>
              </a:ext>
            </a:extLst>
          </p:cNvPr>
          <p:cNvSpPr>
            <a:spLocks noGrp="1"/>
          </p:cNvSpPr>
          <p:nvPr>
            <p:ph type="sldNum" sz="quarter" idx="10"/>
          </p:nvPr>
        </p:nvSpPr>
        <p:spPr/>
        <p:txBody>
          <a:bodyPr/>
          <a:lstStyle/>
          <a:p>
            <a:fld id="{4C267D3A-53C5-436C-98E7-077C76BAA4B2}" type="slidenum">
              <a:rPr lang="en-US" smtClean="0"/>
              <a:t>34</a:t>
            </a:fld>
            <a:endParaRPr lang="en-US"/>
          </a:p>
        </p:txBody>
      </p:sp>
    </p:spTree>
    <p:extLst>
      <p:ext uri="{BB962C8B-B14F-4D97-AF65-F5344CB8AC3E}">
        <p14:creationId xmlns:p14="http://schemas.microsoft.com/office/powerpoint/2010/main" val="877829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What</a:t>
            </a:r>
            <a:r>
              <a:rPr lang="nl-BE" dirty="0">
                <a:latin typeface="Arial"/>
                <a:cs typeface="Arial"/>
              </a:rPr>
              <a:t> is a credit?  A credit is </a:t>
            </a:r>
            <a:r>
              <a:rPr lang="nl-BE" dirty="0" err="1">
                <a:latin typeface="Arial"/>
                <a:cs typeface="Arial"/>
              </a:rPr>
              <a:t>nothing</a:t>
            </a:r>
            <a:r>
              <a:rPr lang="nl-BE" dirty="0">
                <a:latin typeface="Arial"/>
                <a:cs typeface="Arial"/>
              </a:rPr>
              <a:t> more </a:t>
            </a:r>
            <a:r>
              <a:rPr lang="nl-BE" dirty="0" err="1">
                <a:latin typeface="Arial"/>
                <a:cs typeface="Arial"/>
              </a:rPr>
              <a:t>than</a:t>
            </a:r>
            <a:r>
              <a:rPr lang="nl-BE" dirty="0">
                <a:latin typeface="Arial"/>
                <a:cs typeface="Arial"/>
              </a:rPr>
              <a:t> a </a:t>
            </a:r>
            <a:r>
              <a:rPr lang="nl-BE" dirty="0" err="1">
                <a:latin typeface="Arial"/>
                <a:cs typeface="Arial"/>
              </a:rPr>
              <a:t>measure</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an</a:t>
            </a:r>
            <a:r>
              <a:rPr lang="nl-BE" dirty="0">
                <a:latin typeface="Arial"/>
                <a:cs typeface="Arial"/>
              </a:rPr>
              <a:t> </a:t>
            </a:r>
            <a:r>
              <a:rPr lang="nl-BE" dirty="0" err="1">
                <a:latin typeface="Arial"/>
                <a:cs typeface="Arial"/>
              </a:rPr>
              <a:t>amount</a:t>
            </a:r>
            <a:r>
              <a:rPr lang="nl-BE" dirty="0">
                <a:latin typeface="Arial"/>
                <a:cs typeface="Arial"/>
              </a:rPr>
              <a:t> of </a:t>
            </a:r>
            <a:r>
              <a:rPr lang="nl-BE" dirty="0" err="1">
                <a:latin typeface="Arial"/>
                <a:cs typeface="Arial"/>
              </a:rPr>
              <a:t>compute</a:t>
            </a:r>
            <a:r>
              <a:rPr lang="nl-BE" dirty="0">
                <a:latin typeface="Arial"/>
                <a:cs typeface="Arial"/>
              </a:rPr>
              <a:t> time. How we </a:t>
            </a:r>
            <a:r>
              <a:rPr lang="nl-BE" dirty="0" err="1">
                <a:latin typeface="Arial"/>
                <a:cs typeface="Arial"/>
              </a:rPr>
              <a:t>came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credit ratio is a long </a:t>
            </a:r>
            <a:r>
              <a:rPr lang="nl-BE" dirty="0" err="1">
                <a:latin typeface="Arial"/>
                <a:cs typeface="Arial"/>
              </a:rPr>
              <a:t>history</a:t>
            </a:r>
            <a:r>
              <a:rPr lang="nl-BE" dirty="0">
                <a:latin typeface="Arial"/>
                <a:cs typeface="Arial"/>
              </a:rPr>
              <a:t>, </a:t>
            </a:r>
            <a:r>
              <a:rPr lang="nl-BE" dirty="0" err="1">
                <a:latin typeface="Arial"/>
                <a:cs typeface="Arial"/>
              </a:rPr>
              <a:t>which</a:t>
            </a:r>
            <a:r>
              <a:rPr lang="nl-BE" dirty="0">
                <a:latin typeface="Arial"/>
                <a:cs typeface="Arial"/>
              </a:rPr>
              <a:t> is </a:t>
            </a:r>
            <a:r>
              <a:rPr lang="nl-BE" dirty="0" err="1">
                <a:latin typeface="Arial"/>
                <a:cs typeface="Arial"/>
              </a:rPr>
              <a:t>not</a:t>
            </a:r>
            <a:r>
              <a:rPr lang="nl-BE" dirty="0">
                <a:latin typeface="Arial"/>
                <a:cs typeface="Arial"/>
              </a:rPr>
              <a:t> </a:t>
            </a:r>
            <a:r>
              <a:rPr lang="nl-BE" dirty="0" err="1">
                <a:latin typeface="Arial"/>
                <a:cs typeface="Arial"/>
              </a:rPr>
              <a:t>really</a:t>
            </a:r>
            <a:r>
              <a:rPr lang="nl-BE" dirty="0">
                <a:latin typeface="Arial"/>
                <a:cs typeface="Arial"/>
              </a:rPr>
              <a:t> relevant. </a:t>
            </a:r>
          </a:p>
          <a:p>
            <a:endParaRPr lang="nl-BE" dirty="0">
              <a:latin typeface="Arial"/>
              <a:cs typeface="Arial"/>
            </a:endParaRPr>
          </a:p>
          <a:p>
            <a:r>
              <a:rPr lang="nl-BE" dirty="0">
                <a:latin typeface="Arial"/>
                <a:cs typeface="Arial"/>
              </a:rPr>
              <a:t>The list below shows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types of nodes in </a:t>
            </a:r>
            <a:r>
              <a:rPr lang="nl-BE" dirty="0" err="1">
                <a:latin typeface="Arial"/>
                <a:cs typeface="Arial"/>
              </a:rPr>
              <a:t>our</a:t>
            </a:r>
            <a:r>
              <a:rPr lang="nl-BE" dirty="0">
                <a:latin typeface="Arial"/>
                <a:cs typeface="Arial"/>
              </a:rPr>
              <a:t> Tier-2 environment and there credit usage ratio. </a:t>
            </a:r>
            <a:r>
              <a:rPr lang="nl-BE" dirty="0" err="1">
                <a:latin typeface="Arial"/>
                <a:cs typeface="Arial"/>
              </a:rPr>
              <a:t>Please</a:t>
            </a:r>
            <a:r>
              <a:rPr lang="nl-BE" dirty="0">
                <a:latin typeface="Arial"/>
                <a:cs typeface="Arial"/>
              </a:rPr>
              <a:t> consult </a:t>
            </a:r>
            <a:r>
              <a:rPr lang="nl-BE" dirty="0" err="1">
                <a:latin typeface="Arial"/>
                <a:cs typeface="Arial"/>
              </a:rPr>
              <a:t>the</a:t>
            </a:r>
            <a:r>
              <a:rPr lang="nl-BE" dirty="0">
                <a:latin typeface="Arial"/>
                <a:cs typeface="Arial"/>
              </a:rPr>
              <a:t> service </a:t>
            </a:r>
            <a:r>
              <a:rPr lang="nl-BE" dirty="0" err="1">
                <a:latin typeface="Arial"/>
                <a:cs typeface="Arial"/>
              </a:rPr>
              <a:t>catalogue</a:t>
            </a:r>
            <a:r>
              <a:rPr lang="nl-BE" dirty="0">
                <a:latin typeface="Arial"/>
                <a:cs typeface="Arial"/>
              </a:rPr>
              <a:t> </a:t>
            </a:r>
            <a:r>
              <a:rPr lang="nl-BE" dirty="0" err="1">
                <a:latin typeface="Arial"/>
                <a:cs typeface="Arial"/>
              </a:rPr>
              <a:t>for</a:t>
            </a:r>
            <a:r>
              <a:rPr lang="nl-BE" dirty="0">
                <a:latin typeface="Arial"/>
                <a:cs typeface="Arial"/>
              </a:rPr>
              <a:t> up </a:t>
            </a:r>
            <a:r>
              <a:rPr lang="nl-BE" dirty="0" err="1">
                <a:latin typeface="Arial"/>
                <a:cs typeface="Arial"/>
              </a:rPr>
              <a:t>to</a:t>
            </a:r>
            <a:r>
              <a:rPr lang="nl-BE" dirty="0">
                <a:latin typeface="Arial"/>
                <a:cs typeface="Arial"/>
              </a:rPr>
              <a:t> date </a:t>
            </a:r>
            <a:r>
              <a:rPr lang="nl-BE" dirty="0" err="1">
                <a:latin typeface="Arial"/>
                <a:cs typeface="Arial"/>
              </a:rPr>
              <a:t>available</a:t>
            </a:r>
            <a:r>
              <a:rPr lang="nl-BE" dirty="0">
                <a:latin typeface="Arial"/>
                <a:cs typeface="Arial"/>
              </a:rPr>
              <a:t> systems, </a:t>
            </a:r>
            <a:r>
              <a:rPr lang="nl-BE" dirty="0" err="1">
                <a:latin typeface="Arial"/>
                <a:cs typeface="Arial"/>
              </a:rPr>
              <a:t>their</a:t>
            </a:r>
            <a:r>
              <a:rPr lang="nl-BE" dirty="0">
                <a:latin typeface="Arial"/>
                <a:cs typeface="Arial"/>
              </a:rPr>
              <a:t> credit </a:t>
            </a:r>
            <a:r>
              <a:rPr lang="nl-BE" dirty="0" err="1">
                <a:latin typeface="Arial"/>
                <a:cs typeface="Arial"/>
              </a:rPr>
              <a:t>rates</a:t>
            </a:r>
            <a:r>
              <a:rPr lang="nl-BE" dirty="0">
                <a:latin typeface="Arial"/>
                <a:cs typeface="Arial"/>
              </a:rPr>
              <a:t> and </a:t>
            </a:r>
            <a:r>
              <a:rPr lang="nl-BE" dirty="0" err="1">
                <a:latin typeface="Arial"/>
                <a:cs typeface="Arial"/>
              </a:rPr>
              <a:t>the</a:t>
            </a:r>
            <a:r>
              <a:rPr lang="nl-BE" dirty="0">
                <a:latin typeface="Arial"/>
                <a:cs typeface="Arial"/>
              </a:rPr>
              <a:t> credit </a:t>
            </a:r>
            <a:r>
              <a:rPr lang="nl-BE" dirty="0" err="1">
                <a:latin typeface="Arial"/>
                <a:cs typeface="Arial"/>
              </a:rPr>
              <a:t>cost</a:t>
            </a:r>
            <a:r>
              <a:rPr lang="nl-BE" dirty="0">
                <a:latin typeface="Arial"/>
                <a:cs typeface="Arial"/>
              </a:rPr>
              <a:t>. </a:t>
            </a:r>
          </a:p>
          <a:p>
            <a:r>
              <a:rPr lang="nl-BE" dirty="0">
                <a:latin typeface="Arial"/>
                <a:cs typeface="Arial"/>
              </a:rPr>
              <a:t>From </a:t>
            </a:r>
            <a:r>
              <a:rPr lang="nl-BE" dirty="0" err="1">
                <a:latin typeface="Arial"/>
                <a:cs typeface="Arial"/>
              </a:rPr>
              <a:t>the</a:t>
            </a:r>
            <a:r>
              <a:rPr lang="nl-BE" dirty="0">
                <a:latin typeface="Arial"/>
                <a:cs typeface="Arial"/>
              </a:rPr>
              <a:t> </a:t>
            </a:r>
            <a:r>
              <a:rPr lang="nl-BE" dirty="0" err="1">
                <a:latin typeface="Arial"/>
                <a:cs typeface="Arial"/>
              </a:rPr>
              <a:t>table</a:t>
            </a:r>
            <a:r>
              <a:rPr lang="nl-BE" dirty="0">
                <a:latin typeface="Arial"/>
                <a:cs typeface="Arial"/>
              </a:rPr>
              <a:t> you can </a:t>
            </a:r>
            <a:r>
              <a:rPr lang="nl-BE" dirty="0" err="1">
                <a:latin typeface="Arial"/>
                <a:cs typeface="Arial"/>
              </a:rPr>
              <a:t>see</a:t>
            </a:r>
            <a:r>
              <a:rPr lang="nl-BE" dirty="0">
                <a:latin typeface="Arial"/>
                <a:cs typeface="Arial"/>
              </a:rPr>
              <a:t> that a GPU node is a lot more </a:t>
            </a:r>
            <a:r>
              <a:rPr lang="nl-BE" dirty="0" err="1">
                <a:latin typeface="Arial"/>
                <a:cs typeface="Arial"/>
              </a:rPr>
              <a:t>expensive</a:t>
            </a:r>
            <a:r>
              <a:rPr lang="nl-BE" dirty="0">
                <a:latin typeface="Arial"/>
                <a:cs typeface="Arial"/>
              </a:rPr>
              <a:t>. But these also </a:t>
            </a:r>
            <a:r>
              <a:rPr lang="nl-BE" dirty="0" err="1">
                <a:latin typeface="Arial"/>
                <a:cs typeface="Arial"/>
              </a:rPr>
              <a:t>includes</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four</a:t>
            </a:r>
            <a:r>
              <a:rPr lang="nl-BE" dirty="0">
                <a:latin typeface="Arial"/>
                <a:cs typeface="Arial"/>
              </a:rPr>
              <a:t> or </a:t>
            </a:r>
            <a:r>
              <a:rPr lang="nl-BE" dirty="0" err="1">
                <a:latin typeface="Arial"/>
                <a:cs typeface="Arial"/>
              </a:rPr>
              <a:t>eight</a:t>
            </a:r>
            <a:r>
              <a:rPr lang="nl-BE" dirty="0">
                <a:latin typeface="Arial"/>
                <a:cs typeface="Arial"/>
              </a:rPr>
              <a:t> </a:t>
            </a:r>
            <a:r>
              <a:rPr lang="nl-BE" dirty="0" err="1">
                <a:latin typeface="Arial"/>
                <a:cs typeface="Arial"/>
              </a:rPr>
              <a:t>GPUs</a:t>
            </a:r>
            <a:r>
              <a:rPr lang="nl-BE" dirty="0">
                <a:latin typeface="Arial"/>
                <a:cs typeface="Arial"/>
              </a:rPr>
              <a:t> in </a:t>
            </a:r>
            <a:r>
              <a:rPr lang="nl-BE" dirty="0" err="1">
                <a:latin typeface="Arial"/>
                <a:cs typeface="Arial"/>
              </a:rPr>
              <a:t>the</a:t>
            </a:r>
            <a:r>
              <a:rPr lang="nl-BE" dirty="0">
                <a:latin typeface="Arial"/>
                <a:cs typeface="Arial"/>
              </a:rPr>
              <a:t> machine. </a:t>
            </a:r>
            <a:r>
              <a:rPr lang="nl-BE" dirty="0" err="1">
                <a:latin typeface="Arial"/>
                <a:cs typeface="Arial"/>
              </a:rPr>
              <a:t>Which</a:t>
            </a:r>
            <a:r>
              <a:rPr lang="nl-BE" dirty="0">
                <a:latin typeface="Arial"/>
                <a:cs typeface="Arial"/>
              </a:rPr>
              <a:t> are </a:t>
            </a:r>
            <a:r>
              <a:rPr lang="nl-BE" dirty="0" err="1">
                <a:latin typeface="Arial"/>
                <a:cs typeface="Arial"/>
              </a:rPr>
              <a:t>actually</a:t>
            </a:r>
            <a:r>
              <a:rPr lang="nl-BE" dirty="0">
                <a:latin typeface="Arial"/>
                <a:cs typeface="Arial"/>
              </a:rPr>
              <a:t>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it's</a:t>
            </a:r>
            <a:r>
              <a:rPr lang="nl-BE" dirty="0">
                <a:latin typeface="Arial"/>
                <a:cs typeface="Arial"/>
              </a:rPr>
              <a:t> </a:t>
            </a:r>
            <a:r>
              <a:rPr lang="nl-BE" dirty="0" err="1">
                <a:latin typeface="Arial"/>
                <a:cs typeface="Arial"/>
              </a:rPr>
              <a:t>reasonable</a:t>
            </a:r>
            <a:r>
              <a:rPr lang="nl-BE" dirty="0">
                <a:latin typeface="Arial"/>
                <a:cs typeface="Arial"/>
              </a:rPr>
              <a:t> that these nodes </a:t>
            </a:r>
            <a:r>
              <a:rPr lang="nl-BE" dirty="0" err="1">
                <a:latin typeface="Arial"/>
                <a:cs typeface="Arial"/>
              </a:rPr>
              <a:t>consume</a:t>
            </a:r>
            <a:r>
              <a:rPr lang="nl-BE" dirty="0">
                <a:latin typeface="Arial"/>
                <a:cs typeface="Arial"/>
              </a:rPr>
              <a:t> a lot more credits. As </a:t>
            </a:r>
            <a:r>
              <a:rPr lang="nl-BE" dirty="0" err="1">
                <a:latin typeface="Arial"/>
                <a:cs typeface="Arial"/>
              </a:rPr>
              <a:t>Superdome</a:t>
            </a:r>
            <a:r>
              <a:rPr lang="nl-BE" dirty="0">
                <a:latin typeface="Arial"/>
                <a:cs typeface="Arial"/>
              </a:rPr>
              <a:t> has 6TB of RAM with 144 cores, you can </a:t>
            </a:r>
            <a:r>
              <a:rPr lang="nl-BE" dirty="0" err="1">
                <a:latin typeface="Arial"/>
                <a:cs typeface="Arial"/>
              </a:rPr>
              <a:t>understand</a:t>
            </a:r>
            <a:r>
              <a:rPr lang="nl-BE" dirty="0">
                <a:latin typeface="Arial"/>
                <a:cs typeface="Arial"/>
              </a:rPr>
              <a:t> that this is </a:t>
            </a:r>
            <a:r>
              <a:rPr lang="nl-BE" dirty="0" err="1">
                <a:latin typeface="Arial"/>
                <a:cs typeface="Arial"/>
              </a:rPr>
              <a:t>our</a:t>
            </a:r>
            <a:r>
              <a:rPr lang="nl-BE" dirty="0">
                <a:latin typeface="Arial"/>
                <a:cs typeface="Arial"/>
              </a:rPr>
              <a:t> most </a:t>
            </a:r>
            <a:r>
              <a:rPr lang="nl-BE" dirty="0" err="1">
                <a:latin typeface="Arial"/>
                <a:cs typeface="Arial"/>
              </a:rPr>
              <a:t>expensive</a:t>
            </a:r>
            <a:r>
              <a:rPr lang="nl-BE" dirty="0">
                <a:latin typeface="Arial"/>
                <a:cs typeface="Arial"/>
              </a:rPr>
              <a:t> node at </a:t>
            </a:r>
            <a:r>
              <a:rPr lang="nl-BE" dirty="0" err="1">
                <a:latin typeface="Arial"/>
                <a:cs typeface="Arial"/>
              </a:rPr>
              <a:t>the</a:t>
            </a:r>
            <a:r>
              <a:rPr lang="nl-BE" dirty="0">
                <a:latin typeface="Arial"/>
                <a:cs typeface="Arial"/>
              </a:rPr>
              <a:t> moment.</a:t>
            </a:r>
            <a:endParaRPr lang="nl-BE" dirty="0"/>
          </a:p>
          <a:p>
            <a:endParaRPr lang="nl-BE" dirty="0">
              <a:latin typeface="Arial"/>
              <a:cs typeface="Arial"/>
            </a:endParaRPr>
          </a:p>
          <a:p>
            <a:r>
              <a:rPr lang="nl-BE" dirty="0">
                <a:latin typeface="Arial"/>
                <a:cs typeface="Arial"/>
              </a:rPr>
              <a:t>Slurm </a:t>
            </a:r>
            <a:r>
              <a:rPr lang="nl-BE" dirty="0" err="1">
                <a:latin typeface="Arial"/>
                <a:cs typeface="Arial"/>
              </a:rPr>
              <a:t>allows</a:t>
            </a:r>
            <a:r>
              <a:rPr lang="nl-BE" dirty="0">
                <a:latin typeface="Arial"/>
                <a:cs typeface="Arial"/>
              </a:rPr>
              <a:t> </a:t>
            </a:r>
            <a:r>
              <a:rPr lang="nl-BE" dirty="0" err="1">
                <a:latin typeface="Arial"/>
                <a:cs typeface="Arial"/>
              </a:rPr>
              <a:t>us</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configure</a:t>
            </a:r>
            <a:r>
              <a:rPr lang="nl-BE" dirty="0">
                <a:latin typeface="Arial"/>
                <a:cs typeface="Arial"/>
              </a:rPr>
              <a:t> </a:t>
            </a:r>
            <a:r>
              <a:rPr lang="nl-BE" dirty="0" err="1">
                <a:latin typeface="Arial"/>
                <a:cs typeface="Arial"/>
              </a:rPr>
              <a:t>the</a:t>
            </a:r>
            <a:r>
              <a:rPr lang="nl-BE" dirty="0">
                <a:latin typeface="Arial"/>
                <a:cs typeface="Arial"/>
              </a:rPr>
              <a:t> different type of resources that should </a:t>
            </a:r>
            <a:r>
              <a:rPr lang="nl-BE" dirty="0" err="1">
                <a:latin typeface="Arial"/>
                <a:cs typeface="Arial"/>
              </a:rPr>
              <a:t>be</a:t>
            </a:r>
            <a:r>
              <a:rPr lang="nl-BE" dirty="0">
                <a:latin typeface="Arial"/>
                <a:cs typeface="Arial"/>
              </a:rPr>
              <a:t> </a:t>
            </a:r>
            <a:r>
              <a:rPr lang="nl-BE" dirty="0" err="1">
                <a:latin typeface="Arial"/>
                <a:cs typeface="Arial"/>
              </a:rPr>
              <a:t>accounted</a:t>
            </a:r>
            <a:r>
              <a:rPr lang="nl-BE" dirty="0">
                <a:latin typeface="Arial"/>
                <a:cs typeface="Arial"/>
              </a:rPr>
              <a:t>. We have </a:t>
            </a:r>
            <a:r>
              <a:rPr lang="nl-BE" dirty="0" err="1">
                <a:latin typeface="Arial"/>
                <a:cs typeface="Arial"/>
              </a:rPr>
              <a:t>focused</a:t>
            </a:r>
            <a:r>
              <a:rPr lang="nl-BE" dirty="0">
                <a:latin typeface="Arial"/>
                <a:cs typeface="Arial"/>
              </a:rPr>
              <a:t> </a:t>
            </a:r>
            <a:r>
              <a:rPr lang="nl-BE" dirty="0" err="1">
                <a:latin typeface="Arial"/>
                <a:cs typeface="Arial"/>
              </a:rPr>
              <a:t>it</a:t>
            </a:r>
            <a:r>
              <a:rPr lang="nl-BE" dirty="0">
                <a:latin typeface="Arial"/>
                <a:cs typeface="Arial"/>
              </a:rPr>
              <a:t> on usage of CPU cores and GPU </a:t>
            </a:r>
            <a:r>
              <a:rPr lang="nl-BE" dirty="0" err="1">
                <a:latin typeface="Arial"/>
                <a:cs typeface="Arial"/>
              </a:rPr>
              <a:t>devices</a:t>
            </a:r>
            <a:r>
              <a:rPr lang="nl-BE" dirty="0">
                <a:latin typeface="Arial"/>
                <a:cs typeface="Arial"/>
              </a:rPr>
              <a:t>. </a:t>
            </a:r>
            <a:r>
              <a:rPr lang="nl-BE" dirty="0" err="1">
                <a:latin typeface="Arial"/>
                <a:cs typeface="Arial"/>
              </a:rPr>
              <a:t>each</a:t>
            </a:r>
            <a:r>
              <a:rPr lang="nl-BE" dirty="0">
                <a:latin typeface="Arial"/>
                <a:cs typeface="Arial"/>
              </a:rPr>
              <a:t> resource </a:t>
            </a:r>
            <a:r>
              <a:rPr lang="nl-BE" dirty="0" err="1">
                <a:latin typeface="Arial"/>
                <a:cs typeface="Arial"/>
              </a:rPr>
              <a:t>will</a:t>
            </a:r>
            <a:r>
              <a:rPr lang="nl-BE" dirty="0">
                <a:latin typeface="Arial"/>
                <a:cs typeface="Arial"/>
              </a:rPr>
              <a:t> </a:t>
            </a:r>
            <a:r>
              <a:rPr lang="nl-BE" dirty="0" err="1">
                <a:latin typeface="Arial"/>
                <a:cs typeface="Arial"/>
              </a:rPr>
              <a:t>use</a:t>
            </a:r>
            <a:r>
              <a:rPr lang="nl-BE" dirty="0">
                <a:latin typeface="Arial"/>
                <a:cs typeface="Arial"/>
              </a:rPr>
              <a:t> a </a:t>
            </a:r>
            <a:r>
              <a:rPr lang="nl-BE" dirty="0" err="1">
                <a:latin typeface="Arial"/>
                <a:cs typeface="Arial"/>
              </a:rPr>
              <a:t>number</a:t>
            </a:r>
            <a:r>
              <a:rPr lang="nl-BE" dirty="0">
                <a:latin typeface="Arial"/>
                <a:cs typeface="Arial"/>
              </a:rPr>
              <a:t> of credits </a:t>
            </a:r>
            <a:r>
              <a:rPr lang="nl-BE" dirty="0" err="1">
                <a:latin typeface="Arial"/>
                <a:cs typeface="Arial"/>
              </a:rPr>
              <a:t>for</a:t>
            </a:r>
            <a:r>
              <a:rPr lang="nl-BE" dirty="0">
                <a:latin typeface="Arial"/>
                <a:cs typeface="Arial"/>
              </a:rPr>
              <a:t> a </a:t>
            </a:r>
            <a:r>
              <a:rPr lang="nl-BE" dirty="0" err="1">
                <a:latin typeface="Arial"/>
                <a:cs typeface="Arial"/>
              </a:rPr>
              <a:t>given</a:t>
            </a:r>
            <a:r>
              <a:rPr lang="nl-BE" dirty="0">
                <a:latin typeface="Arial"/>
                <a:cs typeface="Arial"/>
              </a:rPr>
              <a:t> time. The </a:t>
            </a:r>
            <a:r>
              <a:rPr lang="nl-BE" dirty="0" err="1">
                <a:latin typeface="Arial"/>
                <a:cs typeface="Arial"/>
              </a:rPr>
              <a:t>table</a:t>
            </a:r>
            <a:r>
              <a:rPr lang="nl-BE" dirty="0">
                <a:latin typeface="Arial"/>
                <a:cs typeface="Arial"/>
              </a:rPr>
              <a:t> shows </a:t>
            </a:r>
            <a:r>
              <a:rPr lang="nl-BE" dirty="0" err="1">
                <a:latin typeface="Arial"/>
                <a:cs typeface="Arial"/>
              </a:rPr>
              <a:t>the</a:t>
            </a:r>
            <a:r>
              <a:rPr lang="nl-BE" dirty="0">
                <a:latin typeface="Arial"/>
                <a:cs typeface="Arial"/>
              </a:rPr>
              <a:t> credits usage of a full node (</a:t>
            </a:r>
            <a:r>
              <a:rPr lang="nl-BE" dirty="0" err="1">
                <a:latin typeface="Arial"/>
                <a:cs typeface="Arial"/>
              </a:rPr>
              <a:t>all</a:t>
            </a:r>
            <a:r>
              <a:rPr lang="nl-BE" dirty="0">
                <a:latin typeface="Arial"/>
                <a:cs typeface="Arial"/>
              </a:rPr>
              <a:t> </a:t>
            </a:r>
            <a:r>
              <a:rPr lang="nl-BE" dirty="0" err="1">
                <a:latin typeface="Arial"/>
                <a:cs typeface="Arial"/>
              </a:rPr>
              <a:t>available</a:t>
            </a:r>
            <a:r>
              <a:rPr lang="nl-BE" dirty="0">
                <a:latin typeface="Arial"/>
                <a:cs typeface="Arial"/>
              </a:rPr>
              <a:t> cores/</a:t>
            </a:r>
            <a:r>
              <a:rPr lang="nl-BE" dirty="0" err="1">
                <a:latin typeface="Arial"/>
                <a:cs typeface="Arial"/>
              </a:rPr>
              <a:t>GPU’s</a:t>
            </a:r>
            <a:r>
              <a:rPr lang="nl-BE" dirty="0">
                <a:latin typeface="Arial"/>
                <a:cs typeface="Arial"/>
              </a:rPr>
              <a:t>) when </a:t>
            </a:r>
            <a:r>
              <a:rPr lang="nl-BE" dirty="0" err="1">
                <a:latin typeface="Arial"/>
                <a:cs typeface="Arial"/>
              </a:rPr>
              <a:t>using</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one</a:t>
            </a:r>
            <a:r>
              <a:rPr lang="nl-BE" dirty="0">
                <a:latin typeface="Arial"/>
                <a:cs typeface="Arial"/>
              </a:rPr>
              <a:t> </a:t>
            </a:r>
            <a:r>
              <a:rPr lang="nl-BE" dirty="0" err="1">
                <a:latin typeface="Arial"/>
                <a:cs typeface="Arial"/>
              </a:rPr>
              <a:t>hour</a:t>
            </a:r>
            <a:r>
              <a:rPr lang="nl-BE" dirty="0">
                <a:latin typeface="Arial"/>
                <a:cs typeface="Arial"/>
              </a:rPr>
              <a:t>. </a:t>
            </a:r>
            <a:endParaRPr lang="nl-BE" dirty="0"/>
          </a:p>
          <a:p>
            <a:endParaRPr lang="nl-BE" dirty="0"/>
          </a:p>
          <a:p>
            <a:r>
              <a:rPr lang="nl-BE" dirty="0" err="1">
                <a:latin typeface="Arial"/>
                <a:cs typeface="Arial"/>
              </a:rPr>
              <a:t>Why</a:t>
            </a:r>
            <a:r>
              <a:rPr lang="nl-BE" dirty="0">
                <a:latin typeface="Arial"/>
                <a:cs typeface="Arial"/>
              </a:rPr>
              <a:t> are </a:t>
            </a:r>
            <a:r>
              <a:rPr lang="nl-BE" dirty="0" err="1">
                <a:latin typeface="Arial"/>
                <a:cs typeface="Arial"/>
              </a:rPr>
              <a:t>the</a:t>
            </a:r>
            <a:r>
              <a:rPr lang="nl-BE" dirty="0">
                <a:latin typeface="Arial"/>
                <a:cs typeface="Arial"/>
              </a:rPr>
              <a:t> </a:t>
            </a:r>
            <a:r>
              <a:rPr lang="nl-BE" dirty="0" err="1">
                <a:latin typeface="Arial"/>
                <a:cs typeface="Arial"/>
              </a:rPr>
              <a:t>ratios</a:t>
            </a:r>
            <a:r>
              <a:rPr lang="nl-BE" dirty="0">
                <a:latin typeface="Arial"/>
                <a:cs typeface="Arial"/>
              </a:rPr>
              <a:t> </a:t>
            </a:r>
            <a:r>
              <a:rPr lang="nl-BE" dirty="0" err="1">
                <a:latin typeface="Arial"/>
                <a:cs typeface="Arial"/>
              </a:rPr>
              <a:t>so</a:t>
            </a:r>
            <a:r>
              <a:rPr lang="nl-BE" dirty="0">
                <a:latin typeface="Arial"/>
                <a:cs typeface="Arial"/>
              </a:rPr>
              <a:t> high, </a:t>
            </a:r>
            <a:r>
              <a:rPr lang="nl-BE" dirty="0" err="1">
                <a:latin typeface="Arial"/>
                <a:cs typeface="Arial"/>
              </a:rPr>
              <a:t>yu</a:t>
            </a:r>
            <a:r>
              <a:rPr lang="nl-BE" dirty="0">
                <a:latin typeface="Arial"/>
                <a:cs typeface="Arial"/>
              </a:rPr>
              <a:t> </a:t>
            </a:r>
            <a:r>
              <a:rPr lang="nl-BE" dirty="0" err="1">
                <a:latin typeface="Arial"/>
                <a:cs typeface="Arial"/>
              </a:rPr>
              <a:t>might</a:t>
            </a:r>
            <a:r>
              <a:rPr lang="nl-BE" dirty="0">
                <a:latin typeface="Arial"/>
                <a:cs typeface="Arial"/>
              </a:rPr>
              <a:t> </a:t>
            </a:r>
            <a:r>
              <a:rPr lang="nl-BE" dirty="0" err="1">
                <a:latin typeface="Arial"/>
                <a:cs typeface="Arial"/>
              </a:rPr>
              <a:t>ask</a:t>
            </a:r>
            <a:r>
              <a:rPr lang="nl-BE" dirty="0">
                <a:latin typeface="Arial"/>
                <a:cs typeface="Arial"/>
              </a:rPr>
              <a:t>? When we </a:t>
            </a:r>
            <a:r>
              <a:rPr lang="nl-BE" dirty="0" err="1">
                <a:latin typeface="Arial"/>
                <a:cs typeface="Arial"/>
              </a:rPr>
              <a:t>started</a:t>
            </a:r>
            <a:r>
              <a:rPr lang="nl-BE" dirty="0">
                <a:latin typeface="Arial"/>
                <a:cs typeface="Arial"/>
              </a:rPr>
              <a:t> </a:t>
            </a:r>
            <a:r>
              <a:rPr lang="nl-BE" dirty="0" err="1">
                <a:latin typeface="Arial"/>
                <a:cs typeface="Arial"/>
              </a:rPr>
              <a:t>using</a:t>
            </a:r>
            <a:r>
              <a:rPr lang="nl-BE" dirty="0">
                <a:latin typeface="Arial"/>
                <a:cs typeface="Arial"/>
              </a:rPr>
              <a:t> Slurm, </a:t>
            </a:r>
            <a:r>
              <a:rPr lang="nl-BE" dirty="0" err="1">
                <a:latin typeface="Arial"/>
                <a:cs typeface="Arial"/>
              </a:rPr>
              <a:t>the</a:t>
            </a:r>
            <a:r>
              <a:rPr lang="nl-BE" dirty="0">
                <a:latin typeface="Arial"/>
                <a:cs typeface="Arial"/>
              </a:rPr>
              <a:t> credits/</a:t>
            </a:r>
            <a:r>
              <a:rPr lang="nl-BE" dirty="0" err="1">
                <a:latin typeface="Arial"/>
                <a:cs typeface="Arial"/>
              </a:rPr>
              <a:t>hour</a:t>
            </a:r>
            <a:r>
              <a:rPr lang="nl-BE" dirty="0">
                <a:latin typeface="Arial"/>
                <a:cs typeface="Arial"/>
              </a:rPr>
              <a:t> ratio was </a:t>
            </a:r>
            <a:r>
              <a:rPr lang="nl-BE" dirty="0" err="1">
                <a:latin typeface="Arial"/>
                <a:cs typeface="Arial"/>
              </a:rPr>
              <a:t>multiplied</a:t>
            </a:r>
            <a:r>
              <a:rPr lang="nl-BE" dirty="0">
                <a:latin typeface="Arial"/>
                <a:cs typeface="Arial"/>
              </a:rPr>
              <a:t> with a factor 1000 </a:t>
            </a:r>
            <a:r>
              <a:rPr lang="nl-BE" dirty="0" err="1">
                <a:latin typeface="Arial"/>
                <a:cs typeface="Arial"/>
              </a:rPr>
              <a:t>to</a:t>
            </a:r>
            <a:r>
              <a:rPr lang="nl-BE" dirty="0">
                <a:latin typeface="Arial"/>
                <a:cs typeface="Arial"/>
              </a:rPr>
              <a:t> </a:t>
            </a:r>
            <a:r>
              <a:rPr lang="nl-BE" dirty="0" err="1">
                <a:latin typeface="Arial"/>
                <a:cs typeface="Arial"/>
              </a:rPr>
              <a:t>assure</a:t>
            </a:r>
            <a:r>
              <a:rPr lang="nl-BE" dirty="0">
                <a:latin typeface="Arial"/>
                <a:cs typeface="Arial"/>
              </a:rPr>
              <a:t> that Slurm </a:t>
            </a:r>
            <a:r>
              <a:rPr lang="nl-BE" dirty="0" err="1">
                <a:latin typeface="Arial"/>
                <a:cs typeface="Arial"/>
              </a:rPr>
              <a:t>internals</a:t>
            </a:r>
            <a:r>
              <a:rPr lang="nl-BE" dirty="0">
                <a:latin typeface="Arial"/>
                <a:cs typeface="Arial"/>
              </a:rPr>
              <a:t> is </a:t>
            </a:r>
            <a:r>
              <a:rPr lang="nl-BE" dirty="0" err="1">
                <a:latin typeface="Arial"/>
                <a:cs typeface="Arial"/>
              </a:rPr>
              <a:t>billing</a:t>
            </a:r>
            <a:r>
              <a:rPr lang="nl-BE" dirty="0">
                <a:latin typeface="Arial"/>
                <a:cs typeface="Arial"/>
              </a:rPr>
              <a:t> </a:t>
            </a:r>
            <a:r>
              <a:rPr lang="nl-BE" dirty="0" err="1">
                <a:latin typeface="Arial"/>
                <a:cs typeface="Arial"/>
              </a:rPr>
              <a:t>the</a:t>
            </a:r>
            <a:r>
              <a:rPr lang="nl-BE" dirty="0">
                <a:latin typeface="Arial"/>
                <a:cs typeface="Arial"/>
              </a:rPr>
              <a:t> credits with </a:t>
            </a:r>
            <a:r>
              <a:rPr lang="nl-BE" dirty="0" err="1">
                <a:latin typeface="Arial"/>
                <a:cs typeface="Arial"/>
              </a:rPr>
              <a:t>enough</a:t>
            </a:r>
            <a:r>
              <a:rPr lang="nl-BE" dirty="0">
                <a:latin typeface="Arial"/>
                <a:cs typeface="Arial"/>
              </a:rPr>
              <a:t> </a:t>
            </a:r>
            <a:r>
              <a:rPr lang="nl-BE" dirty="0" err="1">
                <a:latin typeface="Arial"/>
                <a:cs typeface="Arial"/>
              </a:rPr>
              <a:t>accuracy</a:t>
            </a:r>
            <a:r>
              <a:rPr lang="nl-BE" dirty="0">
                <a:latin typeface="Arial"/>
                <a:cs typeface="Arial"/>
              </a:rPr>
              <a:t>. But no </a:t>
            </a:r>
            <a:r>
              <a:rPr lang="nl-BE" dirty="0" err="1">
                <a:latin typeface="Arial"/>
                <a:cs typeface="Arial"/>
              </a:rPr>
              <a:t>worries</a:t>
            </a:r>
            <a:r>
              <a:rPr lang="nl-BE" dirty="0">
                <a:latin typeface="Arial"/>
                <a:cs typeface="Arial"/>
              </a:rPr>
              <a:t> you are also </a:t>
            </a:r>
            <a:r>
              <a:rPr lang="nl-BE" dirty="0" err="1">
                <a:latin typeface="Arial"/>
                <a:cs typeface="Arial"/>
              </a:rPr>
              <a:t>getting</a:t>
            </a:r>
            <a:r>
              <a:rPr lang="nl-BE" dirty="0">
                <a:latin typeface="Arial"/>
                <a:cs typeface="Arial"/>
              </a:rPr>
              <a:t> 1000 </a:t>
            </a:r>
            <a:r>
              <a:rPr lang="nl-BE" dirty="0" err="1">
                <a:latin typeface="Arial"/>
                <a:cs typeface="Arial"/>
              </a:rPr>
              <a:t>times</a:t>
            </a:r>
            <a:r>
              <a:rPr lang="nl-BE" dirty="0">
                <a:latin typeface="Arial"/>
                <a:cs typeface="Arial"/>
              </a:rPr>
              <a:t> more credits </a:t>
            </a:r>
            <a:r>
              <a:rPr lang="nl-BE" dirty="0" err="1">
                <a:latin typeface="Arial"/>
                <a:cs typeface="Arial"/>
              </a:rPr>
              <a:t>for</a:t>
            </a:r>
            <a:r>
              <a:rPr lang="nl-BE" dirty="0">
                <a:latin typeface="Arial"/>
                <a:cs typeface="Arial"/>
              </a:rPr>
              <a:t> your money.</a:t>
            </a:r>
          </a:p>
          <a:p>
            <a:endParaRPr lang="nl-BE" dirty="0"/>
          </a:p>
          <a:p>
            <a:r>
              <a:rPr lang="nl-BE" dirty="0">
                <a:latin typeface="Arial"/>
                <a:cs typeface="Arial"/>
              </a:rPr>
              <a:t> </a:t>
            </a:r>
            <a:r>
              <a:rPr lang="nl-BE" dirty="0" err="1">
                <a:latin typeface="Arial"/>
                <a:cs typeface="Arial"/>
              </a:rPr>
              <a:t>Note</a:t>
            </a:r>
            <a:r>
              <a:rPr lang="nl-BE" dirty="0">
                <a:latin typeface="Arial"/>
                <a:cs typeface="Arial"/>
              </a:rPr>
              <a:t> that nodes can </a:t>
            </a:r>
            <a:r>
              <a:rPr lang="nl-BE" dirty="0" err="1">
                <a:latin typeface="Arial"/>
                <a:cs typeface="Arial"/>
              </a:rPr>
              <a:t>be</a:t>
            </a:r>
            <a:r>
              <a:rPr lang="nl-BE" dirty="0">
                <a:latin typeface="Arial"/>
                <a:cs typeface="Arial"/>
              </a:rPr>
              <a:t> used in a shared mode, When </a:t>
            </a:r>
            <a:r>
              <a:rPr lang="nl-BE" dirty="0" err="1">
                <a:latin typeface="Arial"/>
                <a:cs typeface="Arial"/>
              </a:rPr>
              <a:t>submitting</a:t>
            </a:r>
            <a:r>
              <a:rPr lang="nl-BE" dirty="0">
                <a:latin typeface="Arial"/>
                <a:cs typeface="Arial"/>
              </a:rPr>
              <a:t> a job with </a:t>
            </a:r>
            <a:r>
              <a:rPr lang="nl-BE" dirty="0" err="1">
                <a:latin typeface="Arial"/>
                <a:cs typeface="Arial"/>
              </a:rPr>
              <a:t>only</a:t>
            </a:r>
            <a:r>
              <a:rPr lang="nl-BE" dirty="0">
                <a:latin typeface="Arial"/>
                <a:cs typeface="Arial"/>
              </a:rPr>
              <a:t> </a:t>
            </a:r>
            <a:r>
              <a:rPr lang="nl-BE" dirty="0" err="1">
                <a:latin typeface="Arial"/>
                <a:cs typeface="Arial"/>
              </a:rPr>
              <a:t>one</a:t>
            </a:r>
            <a:r>
              <a:rPr lang="nl-BE" dirty="0">
                <a:latin typeface="Arial"/>
                <a:cs typeface="Arial"/>
              </a:rPr>
              <a:t> GPU and a </a:t>
            </a:r>
            <a:r>
              <a:rPr lang="nl-BE" dirty="0" err="1">
                <a:latin typeface="Arial"/>
                <a:cs typeface="Arial"/>
              </a:rPr>
              <a:t>quarter</a:t>
            </a:r>
            <a:r>
              <a:rPr lang="nl-BE" dirty="0">
                <a:latin typeface="Arial"/>
                <a:cs typeface="Arial"/>
              </a:rPr>
              <a:t> of </a:t>
            </a:r>
            <a:r>
              <a:rPr lang="nl-BE" dirty="0" err="1">
                <a:latin typeface="Arial"/>
                <a:cs typeface="Arial"/>
              </a:rPr>
              <a:t>the</a:t>
            </a:r>
            <a:r>
              <a:rPr lang="nl-BE" dirty="0">
                <a:latin typeface="Arial"/>
                <a:cs typeface="Arial"/>
              </a:rPr>
              <a:t> cores, </a:t>
            </a:r>
            <a:r>
              <a:rPr lang="nl-BE" dirty="0" err="1">
                <a:latin typeface="Arial"/>
                <a:cs typeface="Arial"/>
              </a:rPr>
              <a:t>it</a:t>
            </a:r>
            <a:r>
              <a:rPr lang="nl-BE" dirty="0">
                <a:latin typeface="Arial"/>
                <a:cs typeface="Arial"/>
              </a:rPr>
              <a:t>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one</a:t>
            </a:r>
            <a:r>
              <a:rPr lang="nl-BE" dirty="0">
                <a:latin typeface="Arial"/>
                <a:cs typeface="Arial"/>
              </a:rPr>
              <a:t> single GPU.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CPU nodes,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CPUs</a:t>
            </a:r>
            <a:r>
              <a:rPr lang="nl-BE" dirty="0">
                <a:latin typeface="Arial"/>
                <a:cs typeface="Arial"/>
              </a:rPr>
              <a:t> that are used. But mind that in case you are </a:t>
            </a:r>
            <a:r>
              <a:rPr lang="nl-BE" dirty="0" err="1">
                <a:latin typeface="Arial"/>
                <a:cs typeface="Arial"/>
              </a:rPr>
              <a:t>using</a:t>
            </a:r>
            <a:r>
              <a:rPr lang="nl-BE" dirty="0">
                <a:latin typeface="Arial"/>
                <a:cs typeface="Arial"/>
              </a:rPr>
              <a:t> more </a:t>
            </a:r>
            <a:r>
              <a:rPr lang="nl-BE" dirty="0" err="1">
                <a:latin typeface="Arial"/>
                <a:cs typeface="Arial"/>
              </a:rPr>
              <a:t>than</a:t>
            </a:r>
            <a:r>
              <a:rPr lang="nl-BE" dirty="0">
                <a:latin typeface="Arial"/>
                <a:cs typeface="Arial"/>
              </a:rPr>
              <a:t> </a:t>
            </a:r>
            <a:r>
              <a:rPr lang="nl-BE" dirty="0" err="1">
                <a:latin typeface="Arial"/>
                <a:cs typeface="Arial"/>
              </a:rPr>
              <a:t>defualt</a:t>
            </a:r>
            <a:r>
              <a:rPr lang="nl-BE" dirty="0">
                <a:latin typeface="Arial"/>
                <a:cs typeface="Arial"/>
              </a:rPr>
              <a:t> RAM memory per </a:t>
            </a:r>
            <a:r>
              <a:rPr lang="nl-BE" dirty="0" err="1">
                <a:latin typeface="Arial"/>
                <a:cs typeface="Arial"/>
              </a:rPr>
              <a:t>core</a:t>
            </a:r>
            <a:r>
              <a:rPr lang="nl-BE" dirty="0">
                <a:latin typeface="Arial"/>
                <a:cs typeface="Arial"/>
              </a:rPr>
              <a:t>, also </a:t>
            </a:r>
            <a:r>
              <a:rPr lang="nl-BE" dirty="0" err="1">
                <a:latin typeface="Arial"/>
                <a:cs typeface="Arial"/>
              </a:rPr>
              <a:t>the</a:t>
            </a:r>
            <a:r>
              <a:rPr lang="nl-BE" dirty="0">
                <a:latin typeface="Arial"/>
                <a:cs typeface="Arial"/>
              </a:rPr>
              <a:t> </a:t>
            </a:r>
            <a:r>
              <a:rPr lang="nl-BE" dirty="0" err="1">
                <a:latin typeface="Arial"/>
                <a:cs typeface="Arial"/>
              </a:rPr>
              <a:t>additional</a:t>
            </a:r>
            <a:r>
              <a:rPr lang="nl-BE" dirty="0">
                <a:latin typeface="Arial"/>
                <a:cs typeface="Arial"/>
              </a:rPr>
              <a:t> cores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In </a:t>
            </a:r>
            <a:r>
              <a:rPr lang="nl-BE" dirty="0" err="1">
                <a:latin typeface="Arial"/>
                <a:cs typeface="Arial"/>
              </a:rPr>
              <a:t>the</a:t>
            </a:r>
            <a:r>
              <a:rPr lang="nl-BE" dirty="0">
                <a:latin typeface="Arial"/>
                <a:cs typeface="Arial"/>
              </a:rPr>
              <a:t> </a:t>
            </a:r>
            <a:r>
              <a:rPr lang="nl-BE" dirty="0" err="1">
                <a:latin typeface="Arial"/>
                <a:cs typeface="Arial"/>
              </a:rPr>
              <a:t>extrem</a:t>
            </a:r>
            <a:r>
              <a:rPr lang="nl-BE" dirty="0">
                <a:latin typeface="Arial"/>
                <a:cs typeface="Arial"/>
              </a:rPr>
              <a:t> case if you would </a:t>
            </a:r>
            <a:r>
              <a:rPr lang="nl-BE" dirty="0" err="1">
                <a:latin typeface="Arial"/>
                <a:cs typeface="Arial"/>
              </a:rPr>
              <a:t>use</a:t>
            </a:r>
            <a:r>
              <a:rPr lang="nl-BE" dirty="0">
                <a:latin typeface="Arial"/>
                <a:cs typeface="Arial"/>
              </a:rPr>
              <a:t> a single </a:t>
            </a:r>
            <a:r>
              <a:rPr lang="nl-BE" dirty="0" err="1">
                <a:latin typeface="Arial"/>
                <a:cs typeface="Arial"/>
              </a:rPr>
              <a:t>core</a:t>
            </a:r>
            <a:r>
              <a:rPr lang="nl-BE" dirty="0">
                <a:latin typeface="Arial"/>
                <a:cs typeface="Arial"/>
              </a:rPr>
              <a:t> and </a:t>
            </a:r>
            <a:r>
              <a:rPr lang="nl-BE" dirty="0" err="1">
                <a:latin typeface="Arial"/>
                <a:cs typeface="Arial"/>
              </a:rPr>
              <a:t>the</a:t>
            </a:r>
            <a:r>
              <a:rPr lang="nl-BE" dirty="0">
                <a:latin typeface="Arial"/>
                <a:cs typeface="Arial"/>
              </a:rPr>
              <a:t> </a:t>
            </a:r>
            <a:r>
              <a:rPr lang="nl-BE" dirty="0" err="1">
                <a:latin typeface="Arial"/>
                <a:cs typeface="Arial"/>
              </a:rPr>
              <a:t>whole</a:t>
            </a:r>
            <a:r>
              <a:rPr lang="nl-BE" dirty="0">
                <a:latin typeface="Arial"/>
                <a:cs typeface="Arial"/>
              </a:rPr>
              <a:t> node memory,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full node.</a:t>
            </a:r>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35</a:t>
            </a:fld>
            <a:endParaRPr lang="nl-BE"/>
          </a:p>
        </p:txBody>
      </p:sp>
    </p:spTree>
    <p:extLst>
      <p:ext uri="{BB962C8B-B14F-4D97-AF65-F5344CB8AC3E}">
        <p14:creationId xmlns:p14="http://schemas.microsoft.com/office/powerpoint/2010/main" val="1890643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How do you get your hands on some compute credits? </a:t>
            </a:r>
            <a:endParaRPr lang="en-US" dirty="0"/>
          </a:p>
          <a:p>
            <a:r>
              <a:rPr lang="en-US" dirty="0">
                <a:latin typeface="Arial"/>
                <a:cs typeface="Arial"/>
              </a:rPr>
              <a:t>  Well first of all each user can request introduction credits. It is a one time thing, you get 2 million credits free of charge. </a:t>
            </a:r>
            <a:endParaRPr lang="en-US" dirty="0"/>
          </a:p>
          <a:p>
            <a:r>
              <a:rPr lang="en-US" dirty="0">
                <a:latin typeface="Arial"/>
                <a:cs typeface="Arial"/>
              </a:rPr>
              <a:t>  As the name indicates, it is meant to </a:t>
            </a:r>
            <a:r>
              <a:rPr lang="en-US" dirty="0" err="1">
                <a:latin typeface="Arial"/>
                <a:cs typeface="Arial"/>
              </a:rPr>
              <a:t>to</a:t>
            </a:r>
            <a:r>
              <a:rPr lang="en-US" dirty="0">
                <a:latin typeface="Arial"/>
                <a:cs typeface="Arial"/>
              </a:rPr>
              <a:t> give you some time to get acquainted with the Tier-2 cluster. </a:t>
            </a:r>
            <a:endParaRPr lang="en-US" dirty="0"/>
          </a:p>
          <a:p>
            <a:r>
              <a:rPr lang="en-US" dirty="0"/>
              <a:t>  Check the service catalog for the procedure to follow to request these introduction credits. </a:t>
            </a:r>
          </a:p>
          <a:p>
            <a:endParaRPr lang="en-US" dirty="0"/>
          </a:p>
          <a:p>
            <a:r>
              <a:rPr lang="en-US" dirty="0">
                <a:latin typeface="Arial"/>
                <a:cs typeface="Arial"/>
              </a:rPr>
              <a:t>  If you will be joining a research group that already is computing on the cluster then probably they already have a project with compute credits. </a:t>
            </a:r>
          </a:p>
          <a:p>
            <a:r>
              <a:rPr lang="en-US" dirty="0">
                <a:latin typeface="Arial"/>
                <a:cs typeface="Arial"/>
              </a:rPr>
              <a:t>  In that case just ask your fellow researchers the name of this project. </a:t>
            </a:r>
            <a:endParaRPr lang="en-US" dirty="0"/>
          </a:p>
          <a:p>
            <a:r>
              <a:rPr lang="en-US" dirty="0">
                <a:latin typeface="Arial"/>
                <a:cs typeface="Arial"/>
              </a:rPr>
              <a:t>Then go to the account page, do a join request, </a:t>
            </a:r>
            <a:endParaRPr lang="en-US" dirty="0"/>
          </a:p>
          <a:p>
            <a:r>
              <a:rPr lang="en-US" dirty="0">
                <a:latin typeface="Arial"/>
                <a:cs typeface="Arial"/>
              </a:rPr>
              <a:t>select the join group option, </a:t>
            </a:r>
            <a:endParaRPr lang="en-US" dirty="0"/>
          </a:p>
          <a:p>
            <a:r>
              <a:rPr lang="en-US" dirty="0">
                <a:latin typeface="Arial"/>
                <a:cs typeface="Arial"/>
              </a:rPr>
              <a:t>type in the name of the of the project and </a:t>
            </a:r>
            <a:endParaRPr lang="en-US" dirty="0"/>
          </a:p>
          <a:p>
            <a:r>
              <a:rPr lang="en-US" dirty="0">
                <a:latin typeface="Arial"/>
                <a:cs typeface="Arial"/>
              </a:rPr>
              <a:t>then send a request to be added to the group. </a:t>
            </a:r>
            <a:endParaRPr lang="en-US" dirty="0"/>
          </a:p>
          <a:p>
            <a:endParaRPr lang="en-US" dirty="0">
              <a:latin typeface="Arial"/>
              <a:cs typeface="Arial"/>
            </a:endParaRPr>
          </a:p>
          <a:p>
            <a:r>
              <a:rPr lang="en-US" dirty="0">
                <a:latin typeface="Arial"/>
                <a:cs typeface="Arial"/>
              </a:rPr>
              <a:t>  The moderator will see this group and can accept or reject. Once accepted you will be able to use the credits that are linked to this project group. </a:t>
            </a:r>
            <a:endParaRPr lang="en-US" dirty="0"/>
          </a:p>
          <a:p>
            <a:r>
              <a:rPr lang="en-US" dirty="0">
                <a:latin typeface="Arial"/>
                <a:cs typeface="Arial"/>
              </a:rPr>
              <a:t>  If you're starting, you have your own research group and you want to request project credits for yourself it's also possible. </a:t>
            </a:r>
          </a:p>
          <a:p>
            <a:r>
              <a:rPr lang="en-US" dirty="0">
                <a:latin typeface="Arial"/>
                <a:cs typeface="Arial"/>
              </a:rPr>
              <a:t>The procedure is in the service catalog but know that you best </a:t>
            </a:r>
            <a:endParaRPr lang="en-US" dirty="0"/>
          </a:p>
          <a:p>
            <a:r>
              <a:rPr lang="en-US" dirty="0">
                <a:latin typeface="Arial"/>
                <a:cs typeface="Arial"/>
              </a:rPr>
              <a:t>first create a new group, </a:t>
            </a:r>
            <a:endParaRPr lang="en-US" dirty="0"/>
          </a:p>
          <a:p>
            <a:r>
              <a:rPr lang="en-US" dirty="0">
                <a:latin typeface="Arial"/>
                <a:cs typeface="Arial"/>
              </a:rPr>
              <a:t>give it a name that makes sense to for you and start the name with P underscore. This will make it clear that is </a:t>
            </a:r>
            <a:r>
              <a:rPr lang="en-US" dirty="0" err="1">
                <a:latin typeface="Arial"/>
                <a:cs typeface="Arial"/>
              </a:rPr>
              <a:t>is</a:t>
            </a:r>
            <a:r>
              <a:rPr lang="en-US" dirty="0">
                <a:latin typeface="Arial"/>
                <a:cs typeface="Arial"/>
              </a:rPr>
              <a:t> a project meant for project credits.</a:t>
            </a:r>
            <a:endParaRPr lang="en-US" dirty="0"/>
          </a:p>
          <a:p>
            <a:r>
              <a:rPr lang="en-US" dirty="0">
                <a:latin typeface="Arial"/>
                <a:cs typeface="Arial"/>
              </a:rPr>
              <a:t>the system will automatically prefix your name with an L because it's a group created in Leuven. </a:t>
            </a:r>
            <a:endParaRPr lang="en-US" dirty="0"/>
          </a:p>
          <a:p>
            <a:r>
              <a:rPr lang="en-US" dirty="0">
                <a:latin typeface="Arial"/>
                <a:cs typeface="Arial"/>
              </a:rPr>
              <a:t>  Groups created by users in Ghent will have a G as a prefix and groups from Antwerp will have an A as a prefix.  </a:t>
            </a:r>
            <a:endParaRPr lang="en-US" dirty="0"/>
          </a:p>
          <a:p>
            <a:endParaRPr lang="en-US" dirty="0">
              <a:latin typeface="Arial"/>
              <a:cs typeface="Arial"/>
            </a:endParaRPr>
          </a:p>
          <a:p>
            <a:r>
              <a:rPr lang="en-US" dirty="0">
                <a:latin typeface="Arial"/>
                <a:cs typeface="Arial"/>
              </a:rPr>
              <a:t>  When you create a group you will be moderator of the group and you can decide who to invite, accept or remove from your group. </a:t>
            </a:r>
            <a:endParaRPr lang="en-US" dirty="0"/>
          </a:p>
          <a:p>
            <a:r>
              <a:rPr lang="en-US" dirty="0">
                <a:latin typeface="Arial"/>
                <a:cs typeface="Arial"/>
              </a:rPr>
              <a:t> You're in complete control of who has access to the compute credits that are bound to this group. </a:t>
            </a:r>
          </a:p>
          <a:p>
            <a:endParaRPr lang="en-US" dirty="0">
              <a:latin typeface="Arial"/>
              <a:cs typeface="Arial"/>
            </a:endParaRPr>
          </a:p>
          <a:p>
            <a:r>
              <a:rPr lang="en-US" dirty="0">
                <a:latin typeface="Arial"/>
                <a:cs typeface="Arial"/>
              </a:rPr>
              <a:t>By default the credits are available on all Tier-2 systems.</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36</a:t>
            </a:fld>
            <a:endParaRPr lang="nl-BE"/>
          </a:p>
        </p:txBody>
      </p:sp>
    </p:spTree>
    <p:extLst>
      <p:ext uri="{BB962C8B-B14F-4D97-AF65-F5344CB8AC3E}">
        <p14:creationId xmlns:p14="http://schemas.microsoft.com/office/powerpoint/2010/main" val="237771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So once you have access to the compute credits how do you use them? </a:t>
            </a:r>
            <a:endParaRPr lang="en-US" dirty="0"/>
          </a:p>
          <a:p>
            <a:r>
              <a:rPr lang="en-US" dirty="0">
                <a:latin typeface="Arial"/>
                <a:cs typeface="Arial"/>
              </a:rPr>
              <a:t>  Well this has already been shown in the videos before. </a:t>
            </a:r>
            <a:endParaRPr lang="en-US" dirty="0"/>
          </a:p>
          <a:p>
            <a:r>
              <a:rPr lang="en-US" dirty="0">
                <a:latin typeface="Arial"/>
                <a:cs typeface="Arial"/>
              </a:rPr>
              <a:t>  You need to specify your project on the SBATCH directive with a minus A option and then the name of your project. </a:t>
            </a:r>
            <a:endParaRPr lang="en-US" dirty="0"/>
          </a:p>
          <a:p>
            <a:r>
              <a:rPr lang="en-US" dirty="0">
                <a:latin typeface="Arial"/>
                <a:cs typeface="Arial"/>
              </a:rPr>
              <a:t>  You can do this both in a </a:t>
            </a:r>
            <a:r>
              <a:rPr lang="en-US" dirty="0" err="1">
                <a:latin typeface="Arial"/>
                <a:cs typeface="Arial"/>
              </a:rPr>
              <a:t>Slurm</a:t>
            </a:r>
            <a:r>
              <a:rPr lang="en-US" dirty="0">
                <a:latin typeface="Arial"/>
                <a:cs typeface="Arial"/>
              </a:rPr>
              <a:t> script as on the SBATCH command line. </a:t>
            </a:r>
            <a:endParaRPr lang="en-US" dirty="0"/>
          </a:p>
          <a:p>
            <a:endParaRPr lang="en-US" dirty="0"/>
          </a:p>
          <a:p>
            <a:r>
              <a:rPr lang="en-US" dirty="0">
                <a:latin typeface="Arial"/>
                <a:cs typeface="Arial"/>
              </a:rPr>
              <a:t>  How does charging actually works? </a:t>
            </a:r>
            <a:endParaRPr lang="en-US" dirty="0"/>
          </a:p>
          <a:p>
            <a:r>
              <a:rPr lang="en-US" dirty="0">
                <a:latin typeface="Arial"/>
                <a:cs typeface="Arial"/>
              </a:rPr>
              <a:t>  First of all when you submit your job the maximum amount of credits that your job can cost will be computed. This is based on the number of CPU cores that you request, the number of requested GPUs , The type of the </a:t>
            </a:r>
            <a:r>
              <a:rPr lang="en-US" dirty="0" err="1">
                <a:latin typeface="Arial"/>
                <a:cs typeface="Arial"/>
              </a:rPr>
              <a:t>cpu</a:t>
            </a:r>
            <a:r>
              <a:rPr lang="en-US" dirty="0">
                <a:latin typeface="Arial"/>
                <a:cs typeface="Arial"/>
              </a:rPr>
              <a:t> and the requested wall time. </a:t>
            </a:r>
            <a:endParaRPr lang="en-US" dirty="0"/>
          </a:p>
          <a:p>
            <a:r>
              <a:rPr lang="en-US" dirty="0">
                <a:latin typeface="Arial"/>
                <a:cs typeface="Arial"/>
              </a:rPr>
              <a:t>  This gives the maximum amount of credits that will be used for this job. </a:t>
            </a:r>
            <a:endParaRPr lang="en-US" dirty="0"/>
          </a:p>
          <a:p>
            <a:r>
              <a:rPr lang="en-US" dirty="0">
                <a:latin typeface="Arial"/>
                <a:cs typeface="Arial"/>
              </a:rPr>
              <a:t>  Before the jobs get </a:t>
            </a:r>
            <a:r>
              <a:rPr lang="en-US" dirty="0" err="1">
                <a:latin typeface="Arial"/>
                <a:cs typeface="Arial"/>
              </a:rPr>
              <a:t>submittted</a:t>
            </a:r>
            <a:r>
              <a:rPr lang="en-US" dirty="0">
                <a:latin typeface="Arial"/>
                <a:cs typeface="Arial"/>
              </a:rPr>
              <a:t>, the system will check if there are enough credits available. This will take into account the current balance and the number of credits that are needed for any job that is currently running.</a:t>
            </a:r>
            <a:endParaRPr lang="en-US" dirty="0"/>
          </a:p>
          <a:p>
            <a:r>
              <a:rPr lang="en-US" dirty="0">
                <a:latin typeface="Arial"/>
                <a:cs typeface="Arial"/>
              </a:rPr>
              <a:t>  When the job is finished only the actual cost will be charged. So if you request three days wall time but your job is finished after one day you only will be charged for this one day of computation.</a:t>
            </a:r>
            <a:endParaRPr lang="en-US" dirty="0"/>
          </a:p>
          <a:p>
            <a:endParaRPr lang="en-US" dirty="0">
              <a:latin typeface="Arial"/>
              <a:cs typeface="Arial"/>
            </a:endParaRPr>
          </a:p>
          <a:p>
            <a:r>
              <a:rPr lang="en-US" dirty="0">
                <a:latin typeface="Arial"/>
                <a:cs typeface="Arial"/>
              </a:rPr>
              <a:t>With the </a:t>
            </a:r>
            <a:r>
              <a:rPr lang="en-US" dirty="0" err="1">
                <a:latin typeface="Arial"/>
                <a:cs typeface="Arial"/>
              </a:rPr>
              <a:t>sam</a:t>
            </a:r>
            <a:r>
              <a:rPr lang="en-US" dirty="0">
                <a:latin typeface="Arial"/>
                <a:cs typeface="Arial"/>
              </a:rPr>
              <a:t>-quote tool you can get a calculation of the credit cost, based on the specified parameters. </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37</a:t>
            </a:fld>
            <a:endParaRPr lang="nl-BE"/>
          </a:p>
        </p:txBody>
      </p:sp>
    </p:spTree>
    <p:extLst>
      <p:ext uri="{BB962C8B-B14F-4D97-AF65-F5344CB8AC3E}">
        <p14:creationId xmlns:p14="http://schemas.microsoft.com/office/powerpoint/2010/main" val="2913953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There are a number of commands that you can use to manage your credits. </a:t>
            </a:r>
            <a:endParaRPr lang="en-US" dirty="0"/>
          </a:p>
          <a:p>
            <a:r>
              <a:rPr lang="en-US" dirty="0">
                <a:latin typeface="Arial"/>
                <a:cs typeface="Arial"/>
              </a:rPr>
              <a:t>  One thing all the commands have in common that is that they start with </a:t>
            </a:r>
            <a:r>
              <a:rPr lang="en-US" dirty="0" err="1">
                <a:latin typeface="Arial"/>
                <a:cs typeface="Arial"/>
              </a:rPr>
              <a:t>sam</a:t>
            </a:r>
            <a:r>
              <a:rPr lang="en-US" dirty="0">
                <a:latin typeface="Arial"/>
                <a:cs typeface="Arial"/>
              </a:rPr>
              <a:t>-  </a:t>
            </a:r>
            <a:endParaRPr lang="en-US" dirty="0"/>
          </a:p>
          <a:p>
            <a:r>
              <a:rPr lang="en-US" dirty="0">
                <a:latin typeface="Arial"/>
                <a:cs typeface="Arial"/>
              </a:rPr>
              <a:t>  It is the abbreviation for "</a:t>
            </a:r>
            <a:r>
              <a:rPr lang="en-US" dirty="0" err="1">
                <a:latin typeface="Arial"/>
                <a:cs typeface="Arial"/>
              </a:rPr>
              <a:t>Slurm</a:t>
            </a:r>
            <a:r>
              <a:rPr lang="en-US" dirty="0">
                <a:latin typeface="Arial"/>
                <a:cs typeface="Arial"/>
              </a:rPr>
              <a:t> Accounting Manager" . These scripts </a:t>
            </a:r>
            <a:r>
              <a:rPr lang="en-US" dirty="0" err="1">
                <a:latin typeface="Arial"/>
                <a:cs typeface="Arial"/>
              </a:rPr>
              <a:t>wrapp</a:t>
            </a:r>
            <a:r>
              <a:rPr lang="en-US" dirty="0">
                <a:latin typeface="Arial"/>
                <a:cs typeface="Arial"/>
              </a:rPr>
              <a:t> standard </a:t>
            </a:r>
            <a:r>
              <a:rPr lang="en-US" dirty="0" err="1">
                <a:latin typeface="Arial"/>
                <a:cs typeface="Arial"/>
              </a:rPr>
              <a:t>slurm</a:t>
            </a:r>
            <a:r>
              <a:rPr lang="en-US" dirty="0">
                <a:latin typeface="Arial"/>
                <a:cs typeface="Arial"/>
              </a:rPr>
              <a:t> commands, but give you an easy to read output.</a:t>
            </a:r>
            <a:endParaRPr lang="en-US" dirty="0"/>
          </a:p>
          <a:p>
            <a:endParaRPr lang="en-US" dirty="0">
              <a:latin typeface="Arial"/>
              <a:cs typeface="Arial"/>
            </a:endParaRPr>
          </a:p>
          <a:p>
            <a:r>
              <a:rPr lang="en-US" dirty="0">
                <a:latin typeface="Arial"/>
                <a:cs typeface="Arial"/>
              </a:rPr>
              <a:t>  The first one is </a:t>
            </a:r>
            <a:r>
              <a:rPr lang="en-US" dirty="0" err="1">
                <a:latin typeface="Arial"/>
                <a:cs typeface="Arial"/>
              </a:rPr>
              <a:t>sam</a:t>
            </a:r>
            <a:r>
              <a:rPr lang="en-US" dirty="0">
                <a:latin typeface="Arial"/>
                <a:cs typeface="Arial"/>
              </a:rPr>
              <a:t>-balance. It will give you an overview of all your active projects and their status.  With the optional minus A you can query a specific account . </a:t>
            </a:r>
          </a:p>
          <a:p>
            <a:r>
              <a:rPr lang="en-US" dirty="0">
                <a:latin typeface="Arial"/>
                <a:cs typeface="Arial"/>
              </a:rPr>
              <a:t>In the overview The reserved column are credits of jobs that are still running and not yet have </a:t>
            </a:r>
            <a:r>
              <a:rPr lang="en-US" dirty="0" err="1">
                <a:latin typeface="Arial"/>
                <a:cs typeface="Arial"/>
              </a:rPr>
              <a:t>substracted</a:t>
            </a:r>
            <a:r>
              <a:rPr lang="en-US" dirty="0">
                <a:latin typeface="Arial"/>
                <a:cs typeface="Arial"/>
              </a:rPr>
              <a:t> from the account. The available column shows the effective amount of credits available to submit new jobs. </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38</a:t>
            </a:fld>
            <a:endParaRPr lang="nl-BE"/>
          </a:p>
        </p:txBody>
      </p:sp>
    </p:spTree>
    <p:extLst>
      <p:ext uri="{BB962C8B-B14F-4D97-AF65-F5344CB8AC3E}">
        <p14:creationId xmlns:p14="http://schemas.microsoft.com/office/powerpoint/2010/main" val="3279081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Another command which is very useful is the </a:t>
            </a:r>
            <a:r>
              <a:rPr lang="en-US" dirty="0" err="1">
                <a:latin typeface="Arial"/>
                <a:cs typeface="Arial"/>
              </a:rPr>
              <a:t>sam</a:t>
            </a:r>
            <a:r>
              <a:rPr lang="en-US" dirty="0">
                <a:latin typeface="Arial"/>
                <a:cs typeface="Arial"/>
              </a:rPr>
              <a:t>-list allocations, followed with minus A and the account name. The different deposits in this project will be shown, in this account and they all had a different deposit date.</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39</a:t>
            </a:fld>
            <a:endParaRPr lang="nl-BE"/>
          </a:p>
        </p:txBody>
      </p:sp>
    </p:spTree>
    <p:extLst>
      <p:ext uri="{BB962C8B-B14F-4D97-AF65-F5344CB8AC3E}">
        <p14:creationId xmlns:p14="http://schemas.microsoft.com/office/powerpoint/2010/main" val="2286200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Sam-quota will give you an estimated of the amount of credits you need to run the job. You can run it by supplying a batch script or by adding specific SBATCH directives on the command line.</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40</a:t>
            </a:fld>
            <a:endParaRPr lang="nl-BE"/>
          </a:p>
        </p:txBody>
      </p:sp>
    </p:spTree>
    <p:extLst>
      <p:ext uri="{BB962C8B-B14F-4D97-AF65-F5344CB8AC3E}">
        <p14:creationId xmlns:p14="http://schemas.microsoft.com/office/powerpoint/2010/main" val="1790972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Sam-Statement will give you an overview off all jobs that you </a:t>
            </a:r>
            <a:r>
              <a:rPr lang="en-US" dirty="0" err="1">
                <a:latin typeface="Arial"/>
                <a:cs typeface="Arial"/>
              </a:rPr>
              <a:t>submitten</a:t>
            </a:r>
            <a:r>
              <a:rPr lang="en-US" dirty="0">
                <a:latin typeface="Arial"/>
                <a:cs typeface="Arial"/>
              </a:rPr>
              <a:t> in a specific time period. You will only see your own jobs, unless you have elevated rights on the project account. </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41</a:t>
            </a:fld>
            <a:endParaRPr lang="nl-BE"/>
          </a:p>
        </p:txBody>
      </p:sp>
    </p:spTree>
    <p:extLst>
      <p:ext uri="{BB962C8B-B14F-4D97-AF65-F5344CB8AC3E}">
        <p14:creationId xmlns:p14="http://schemas.microsoft.com/office/powerpoint/2010/main" val="2888295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To summarize this is an overview of the different </a:t>
            </a:r>
            <a:r>
              <a:rPr lang="en-US" dirty="0" err="1">
                <a:latin typeface="Arial"/>
                <a:cs typeface="Arial"/>
              </a:rPr>
              <a:t>sam</a:t>
            </a:r>
            <a:r>
              <a:rPr lang="en-US" dirty="0">
                <a:latin typeface="Arial"/>
                <a:cs typeface="Arial"/>
              </a:rPr>
              <a:t> commands that are really useful for you so </a:t>
            </a:r>
          </a:p>
          <a:p>
            <a:r>
              <a:rPr lang="en-US" dirty="0" err="1">
                <a:latin typeface="Arial"/>
                <a:cs typeface="Arial"/>
              </a:rPr>
              <a:t>sam</a:t>
            </a:r>
            <a:r>
              <a:rPr lang="en-US" dirty="0">
                <a:latin typeface="Arial"/>
                <a:cs typeface="Arial"/>
              </a:rPr>
              <a:t>-balance to get an overview of the balance. </a:t>
            </a:r>
          </a:p>
          <a:p>
            <a:r>
              <a:rPr lang="en-US" dirty="0" err="1">
                <a:latin typeface="Arial"/>
                <a:cs typeface="Arial"/>
              </a:rPr>
              <a:t>sam</a:t>
            </a:r>
            <a:r>
              <a:rPr lang="en-US" dirty="0">
                <a:latin typeface="Arial"/>
                <a:cs typeface="Arial"/>
              </a:rPr>
              <a:t>-list allocations to have an overview of different deposits</a:t>
            </a:r>
          </a:p>
          <a:p>
            <a:r>
              <a:rPr lang="en-US" dirty="0">
                <a:latin typeface="Arial"/>
                <a:cs typeface="Arial"/>
              </a:rPr>
              <a:t>Sam-quote to get an estimation for the </a:t>
            </a:r>
            <a:r>
              <a:rPr lang="en-US" dirty="0" err="1">
                <a:latin typeface="Arial"/>
                <a:cs typeface="Arial"/>
              </a:rPr>
              <a:t>amut</a:t>
            </a:r>
            <a:r>
              <a:rPr lang="en-US" dirty="0">
                <a:latin typeface="Arial"/>
                <a:cs typeface="Arial"/>
              </a:rPr>
              <a:t> of credits that you need to run a job</a:t>
            </a:r>
          </a:p>
          <a:p>
            <a:r>
              <a:rPr lang="en-US" dirty="0">
                <a:latin typeface="Arial"/>
                <a:cs typeface="Arial"/>
              </a:rPr>
              <a:t>Sas-statement to </a:t>
            </a:r>
            <a:r>
              <a:rPr lang="en-US" dirty="0" err="1">
                <a:latin typeface="Arial"/>
                <a:cs typeface="Arial"/>
              </a:rPr>
              <a:t>giveyou</a:t>
            </a:r>
            <a:r>
              <a:rPr lang="en-US" dirty="0">
                <a:latin typeface="Arial"/>
                <a:cs typeface="Arial"/>
              </a:rPr>
              <a:t> a detailed overview of jobs that have run in a specific time window.</a:t>
            </a:r>
          </a:p>
          <a:p>
            <a:endParaRPr lang="en-US" dirty="0">
              <a:latin typeface="Arial"/>
              <a:cs typeface="Arial"/>
            </a:endParaRPr>
          </a:p>
          <a:p>
            <a:r>
              <a:rPr lang="en-US" dirty="0">
                <a:latin typeface="Arial"/>
                <a:cs typeface="Arial"/>
              </a:rPr>
              <a:t>This completes the basic information about the credit system. There are other things to tell but this is outside the scope of </a:t>
            </a:r>
            <a:r>
              <a:rPr lang="en-US" dirty="0" err="1">
                <a:latin typeface="Arial"/>
                <a:cs typeface="Arial"/>
              </a:rPr>
              <a:t>th</a:t>
            </a:r>
            <a:r>
              <a:rPr lang="en-US" dirty="0">
                <a:latin typeface="Arial"/>
                <a:cs typeface="Arial"/>
              </a:rPr>
              <a:t> </a:t>
            </a:r>
            <a:r>
              <a:rPr lang="en-US" dirty="0" err="1">
                <a:latin typeface="Arial"/>
                <a:cs typeface="Arial"/>
              </a:rPr>
              <a:t>eintroduction</a:t>
            </a:r>
            <a:r>
              <a:rPr lang="en-US" dirty="0">
                <a:latin typeface="Arial"/>
                <a:cs typeface="Arial"/>
              </a:rPr>
              <a:t>. If you have specific questions just don't hesitate to ask them in the follow-up online session or just send them to your service desk email address.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42</a:t>
            </a:fld>
            <a:endParaRPr lang="nl-BE"/>
          </a:p>
        </p:txBody>
      </p:sp>
    </p:spTree>
    <p:extLst>
      <p:ext uri="{BB962C8B-B14F-4D97-AF65-F5344CB8AC3E}">
        <p14:creationId xmlns:p14="http://schemas.microsoft.com/office/powerpoint/2010/main" val="3305334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43</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44</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47</a:t>
            </a:fld>
            <a:endParaRPr lang="nl-BE"/>
          </a:p>
        </p:txBody>
      </p:sp>
    </p:spTree>
    <p:extLst>
      <p:ext uri="{BB962C8B-B14F-4D97-AF65-F5344CB8AC3E}">
        <p14:creationId xmlns:p14="http://schemas.microsoft.com/office/powerpoint/2010/main" val="2941478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48</a:t>
            </a:fld>
            <a:endParaRPr lang="nl-BE"/>
          </a:p>
        </p:txBody>
      </p:sp>
    </p:spTree>
    <p:extLst>
      <p:ext uri="{BB962C8B-B14F-4D97-AF65-F5344CB8AC3E}">
        <p14:creationId xmlns:p14="http://schemas.microsoft.com/office/powerpoint/2010/main" val="3916072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49</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57</a:t>
            </a:fld>
            <a:endParaRPr lang="en-US"/>
          </a:p>
        </p:txBody>
      </p:sp>
    </p:spTree>
    <p:extLst>
      <p:ext uri="{BB962C8B-B14F-4D97-AF65-F5344CB8AC3E}">
        <p14:creationId xmlns:p14="http://schemas.microsoft.com/office/powerpoint/2010/main" val="2277448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70</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73</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83</a:t>
            </a:fld>
            <a:endParaRPr lang="en-US"/>
          </a:p>
        </p:txBody>
      </p:sp>
    </p:spTree>
    <p:extLst>
      <p:ext uri="{BB962C8B-B14F-4D97-AF65-F5344CB8AC3E}">
        <p14:creationId xmlns:p14="http://schemas.microsoft.com/office/powerpoint/2010/main" val="2137615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94</a:t>
            </a:fld>
            <a:endParaRPr lang="en-US"/>
          </a:p>
        </p:txBody>
      </p:sp>
    </p:spTree>
    <p:extLst>
      <p:ext uri="{BB962C8B-B14F-4D97-AF65-F5344CB8AC3E}">
        <p14:creationId xmlns:p14="http://schemas.microsoft.com/office/powerpoint/2010/main" val="34535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95</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1792FB45-5863-49D1-8926-D42AE452AB79}" type="slidenum">
              <a:rPr lang="en-US" smtClean="0"/>
              <a:t>96</a:t>
            </a:fld>
            <a:endParaRPr lang="en-US"/>
          </a:p>
        </p:txBody>
      </p:sp>
    </p:spTree>
    <p:extLst>
      <p:ext uri="{BB962C8B-B14F-4D97-AF65-F5344CB8AC3E}">
        <p14:creationId xmlns:p14="http://schemas.microsoft.com/office/powerpoint/2010/main" val="2755807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97</a:t>
            </a:fld>
            <a:endParaRPr lang="en-US"/>
          </a:p>
        </p:txBody>
      </p:sp>
    </p:spTree>
    <p:extLst>
      <p:ext uri="{BB962C8B-B14F-4D97-AF65-F5344CB8AC3E}">
        <p14:creationId xmlns:p14="http://schemas.microsoft.com/office/powerpoint/2010/main" val="40948371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98</a:t>
            </a:fld>
            <a:endParaRPr lang="en-US"/>
          </a:p>
        </p:txBody>
      </p:sp>
    </p:spTree>
    <p:extLst>
      <p:ext uri="{BB962C8B-B14F-4D97-AF65-F5344CB8AC3E}">
        <p14:creationId xmlns:p14="http://schemas.microsoft.com/office/powerpoint/2010/main" val="1365304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4141884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Flemish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354531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13</a:t>
            </a:fld>
            <a:endParaRPr lang="nl-BE"/>
          </a:p>
        </p:txBody>
      </p:sp>
    </p:spTree>
    <p:extLst>
      <p:ext uri="{BB962C8B-B14F-4D97-AF65-F5344CB8AC3E}">
        <p14:creationId xmlns:p14="http://schemas.microsoft.com/office/powerpoint/2010/main" val="698646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11/26/2025</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11/26/2025</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dirty="0"/>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11/26/2025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11/26/2025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11/26/2025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11/26/2025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1"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8" r:id="rId5"/>
    <p:sldLayoutId id="21474837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11/26/2025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hyperlink" Target="https://docs.vscentrum.be/"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hyperlink" Target="https://account.vscentrum.be/" TargetMode="External"/><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36.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35.png"/><Relationship Id="rId4" Type="http://schemas.openxmlformats.org/officeDocument/2006/relationships/hyperlink" Target="https://account.vscentrum.be/" TargetMode="External"/><Relationship Id="rId9" Type="http://schemas.openxmlformats.org/officeDocument/2006/relationships/hyperlink" Target="https://icts.kuleuven.be/sc/onderzoeksgegevens/english-version/hpc_vsc_pag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jpeg"/><Relationship Id="rId18" Type="http://schemas.openxmlformats.org/officeDocument/2006/relationships/image" Target="../media/image52.jpeg"/><Relationship Id="rId3" Type="http://schemas.openxmlformats.org/officeDocument/2006/relationships/image" Target="../media/image37.png"/><Relationship Id="rId7" Type="http://schemas.openxmlformats.org/officeDocument/2006/relationships/image" Target="../media/image41.jpe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notesSlide" Target="../notesSlides/notesSlide12.xml"/><Relationship Id="rId16" Type="http://schemas.openxmlformats.org/officeDocument/2006/relationships/image" Target="../media/image50.jpeg"/><Relationship Id="rId1" Type="http://schemas.openxmlformats.org/officeDocument/2006/relationships/slideLayout" Target="../slideLayouts/slideLayout8.xml"/><Relationship Id="rId6" Type="http://schemas.openxmlformats.org/officeDocument/2006/relationships/image" Target="../media/image40.jpeg"/><Relationship Id="rId11" Type="http://schemas.openxmlformats.org/officeDocument/2006/relationships/image" Target="../media/image45.png"/><Relationship Id="rId5" Type="http://schemas.openxmlformats.org/officeDocument/2006/relationships/image" Target="../media/image39.jpeg"/><Relationship Id="rId15" Type="http://schemas.openxmlformats.org/officeDocument/2006/relationships/image" Target="../media/image4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s://github.com/gjbex/Training-sessions?tab=coc-ov-file"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docs.vscentrum.be/access/how_to_create_manage_vsc_groups.html" TargetMode="Externa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hyperlink" Target="https://icts.kuleuven.be/sc/onderzoeksgegevens/HPC"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dmin.kuleuven.be/icts/onderzoek/hpc/hpc-storage" TargetMode="Externa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hyperlink" Target="https://icts.kuleuven.be/sc/english/research/HPC"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hyperlink" Target="https://docs.vscentrum.be/globus/index.html" TargetMode="External"/><Relationship Id="rId2" Type="http://schemas.openxmlformats.org/officeDocument/2006/relationships/hyperlink" Target="https://www.vscentrum.be/data"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svg"/><Relationship Id="rId7" Type="http://schemas.openxmlformats.org/officeDocument/2006/relationships/image" Target="../media/image63.svg"/><Relationship Id="rId12" Type="http://schemas.openxmlformats.org/officeDocument/2006/relationships/image" Target="../media/image68.svg"/><Relationship Id="rId17" Type="http://schemas.openxmlformats.org/officeDocument/2006/relationships/hyperlink" Target="https://icts.kuleuven.be/wijzers-beheer/en/Storagewijzer" TargetMode="External"/><Relationship Id="rId2" Type="http://schemas.openxmlformats.org/officeDocument/2006/relationships/image" Target="../media/image58.png"/><Relationship Id="rId16" Type="http://schemas.openxmlformats.org/officeDocument/2006/relationships/hyperlink" Target="https://icts.kuleuven.be/sc/english/storage/coldstorage" TargetMode="External"/><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svg"/><Relationship Id="rId15" Type="http://schemas.openxmlformats.org/officeDocument/2006/relationships/hyperlink" Target="https://icts.kuleuven.be/sc/english/storage/mango" TargetMode="External"/><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 Id="rId14" Type="http://schemas.openxmlformats.org/officeDocument/2006/relationships/image" Target="../media/image70.svg"/></Relationships>
</file>

<file path=ppt/slides/_rels/slide33.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65.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4.svg"/><Relationship Id="rId11" Type="http://schemas.openxmlformats.org/officeDocument/2006/relationships/image" Target="../media/image64.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hyperlink" Target="https://icts.kuleuven.be/sc/english/research/HPC"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hyperlink" Target="https://icts.kuleuven.be/sc/english/research/HPC" TargetMode="Externa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hyperlink" Target="https://docs.vscentrum.be/access/text_mode_access_using_putty.html" TargetMode="External"/><Relationship Id="rId7" Type="http://schemas.openxmlformats.org/officeDocument/2006/relationships/hyperlink" Target="https://ondemand.hpc.kuleuven.be/" TargetMode="Externa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hyperlink" Target="https://docs.vscentrum.be/access/using_ssh_agent.html" TargetMode="External"/><Relationship Id="rId5" Type="http://schemas.openxmlformats.org/officeDocument/2006/relationships/hyperlink" Target="https://docs.vscentrum.be/access/generating_keys.html" TargetMode="External"/><Relationship Id="rId4" Type="http://schemas.openxmlformats.org/officeDocument/2006/relationships/hyperlink" Target="https://docs.vscentrum.be/access/access_using_mobaxterm.html" TargetMode="Externa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89.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92.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91.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94.png"/></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mailto:vsc3XXXX@login.hpc.kuleuven.be:/path/to/destination"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hyperlink" Target="https://ondemand.hpc.kuleuven.b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hyperlink" Target="https://docs.vscentrum.be/compute/portal/ondemand/jupyterlab.html#jupyterlab"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hyperlink" Target="https://repo.continuum.io/miniconda/Miniconda3-latest-Linux-x86_64.sh"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7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python_package_management.html?highlight=conda" TargetMode="External"/><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hyperlink" Target="https://vlaams-supercomputing-centrum-vscdocumentation.readthedocs-hosted.com/en/latest/software/r_package_management.html?highlight=conda"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7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7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24.gi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image" Target="../media/image127.png"/><Relationship Id="rId4" Type="http://schemas.openxmlformats.org/officeDocument/2006/relationships/image" Target="../media/image1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hyperlink" Target="https://vscentrum.be/"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hyperlink" Target="https://atools.readthedocs.io/en/latest/" TargetMode="External"/><Relationship Id="rId5" Type="http://schemas.openxmlformats.org/officeDocument/2006/relationships/hyperlink" Target="https://www.youtube.com/watch?v=GlwaRyi1LVA" TargetMode="External"/><Relationship Id="rId4" Type="http://schemas.openxmlformats.org/officeDocument/2006/relationships/hyperlink" Target="https://github.com/gjbex/Workflows-for-HPC"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hyperlink" Target="https://account.vscentrum.be/"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7" Type="http://schemas.openxmlformats.org/officeDocument/2006/relationships/hyperlink" Target="https://status.vscentrum.be/"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2.xml"/><Relationship Id="rId6" Type="http://schemas.openxmlformats.org/officeDocument/2006/relationships/hyperlink" Target="https://www.vscentrum.be/vsctraining" TargetMode="External"/><Relationship Id="rId5" Type="http://schemas.openxmlformats.org/officeDocument/2006/relationships/hyperlink" Target="https://docs.vscentrum.be/" TargetMode="External"/><Relationship Id="rId4" Type="http://schemas.openxmlformats.org/officeDocument/2006/relationships/hyperlink" Target="https://www.vscentrum.b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5440" y="1350707"/>
            <a:ext cx="9144000" cy="2387600"/>
          </a:xfrm>
        </p:spPr>
        <p:txBody>
          <a:bodyPr>
            <a:normAutofit/>
          </a:bodyPr>
          <a:lstStyle/>
          <a:p>
            <a:pPr algn="l"/>
            <a:r>
              <a:rPr lang="en-US" sz="6000" dirty="0">
                <a:solidFill>
                  <a:srgbClr val="4E5865"/>
                </a:solidFill>
              </a:rPr>
              <a:t>VSC HPC introduction course</a:t>
            </a:r>
          </a:p>
        </p:txBody>
      </p:sp>
      <p:sp>
        <p:nvSpPr>
          <p:cNvPr id="7" name="Rectangle 6">
            <a:extLst>
              <a:ext uri="{FF2B5EF4-FFF2-40B4-BE49-F238E27FC236}">
                <a16:creationId xmlns:a16="http://schemas.microsoft.com/office/drawing/2014/main" id="{E7C86E5E-9A10-867B-17CA-F9902B9425BB}"/>
              </a:ext>
            </a:extLst>
          </p:cNvPr>
          <p:cNvSpPr/>
          <p:nvPr/>
        </p:nvSpPr>
        <p:spPr>
          <a:xfrm>
            <a:off x="1221052" y="3666231"/>
            <a:ext cx="5757025" cy="523220"/>
          </a:xfrm>
          <a:prstGeom prst="rect">
            <a:avLst/>
          </a:prstGeom>
        </p:spPr>
        <p:txBody>
          <a:bodyPr wrap="none">
            <a:spAutoFit/>
          </a:bodyPr>
          <a:lstStyle/>
          <a:p>
            <a:r>
              <a:rPr lang="nl-BE" sz="2800" dirty="0">
                <a:solidFill>
                  <a:srgbClr val="4E5865"/>
                </a:solidFill>
                <a:latin typeface="+mj-lt"/>
                <a:hlinkClick r:id="rId3"/>
              </a:rPr>
              <a:t>https://hpcleuven.github.io/HPC-intro</a:t>
            </a:r>
            <a:endParaRPr lang="nl-BE" sz="2800" dirty="0">
              <a:solidFill>
                <a:srgbClr val="4E5865"/>
              </a:solidFill>
              <a:latin typeface="+mj-lt"/>
            </a:endParaRPr>
          </a:p>
        </p:txBody>
      </p:sp>
      <p:pic>
        <p:nvPicPr>
          <p:cNvPr id="8" name="Picture 7" descr="A close up of a logo&#10;&#10;Description automatically generated">
            <a:extLst>
              <a:ext uri="{FF2B5EF4-FFF2-40B4-BE49-F238E27FC236}">
                <a16:creationId xmlns:a16="http://schemas.microsoft.com/office/drawing/2014/main" id="{F7FC7D23-9716-5C97-01A7-CA290AB90C5C}"/>
              </a:ext>
            </a:extLst>
          </p:cNvPr>
          <p:cNvPicPr>
            <a:picLocks noChangeAspect="1"/>
          </p:cNvPicPr>
          <p:nvPr/>
        </p:nvPicPr>
        <p:blipFill rotWithShape="1">
          <a:blip r:embed="rId4">
            <a:extLst>
              <a:ext uri="{28A0092B-C50C-407E-A947-70E740481C1C}">
                <a14:useLocalDpi xmlns:a14="http://schemas.microsoft.com/office/drawing/2010/main" val="0"/>
              </a:ext>
            </a:extLst>
          </a:blip>
          <a:srcRect l="10687" t="11172" r="11763" b="11280"/>
          <a:stretch/>
        </p:blipFill>
        <p:spPr>
          <a:xfrm>
            <a:off x="8639410" y="3321373"/>
            <a:ext cx="3420000" cy="3420000"/>
          </a:xfrm>
          <a:prstGeom prst="rect">
            <a:avLst/>
          </a:prstGeom>
        </p:spPr>
      </p:pic>
    </p:spTree>
    <p:extLst>
      <p:ext uri="{BB962C8B-B14F-4D97-AF65-F5344CB8AC3E}">
        <p14:creationId xmlns:p14="http://schemas.microsoft.com/office/powerpoint/2010/main" val="251795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a:t>
            </a:fld>
            <a:endParaRPr lang="nl-BE"/>
          </a:p>
        </p:txBody>
      </p:sp>
      <p:pic>
        <p:nvPicPr>
          <p:cNvPr id="7" name="Picture 6" descr="A screenshot of a computer&#10;&#10;Description automatically generated">
            <a:extLst>
              <a:ext uri="{FF2B5EF4-FFF2-40B4-BE49-F238E27FC236}">
                <a16:creationId xmlns:a16="http://schemas.microsoft.com/office/drawing/2014/main" id="{77F4BE9A-FE46-6376-3E84-D0E869E52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812" y="802761"/>
            <a:ext cx="9480376" cy="5036450"/>
          </a:xfrm>
          <a:prstGeom prst="rect">
            <a:avLst/>
          </a:prstGeom>
        </p:spPr>
      </p:pic>
      <p:grpSp>
        <p:nvGrpSpPr>
          <p:cNvPr id="5" name="Group 4"/>
          <p:cNvGrpSpPr/>
          <p:nvPr/>
        </p:nvGrpSpPr>
        <p:grpSpPr>
          <a:xfrm>
            <a:off x="9480376" y="2060847"/>
            <a:ext cx="1872208" cy="1620180"/>
            <a:chOff x="10331380" y="3313788"/>
            <a:chExt cx="1616907" cy="1166530"/>
          </a:xfrm>
        </p:grpSpPr>
        <p:cxnSp>
          <p:nvCxnSpPr>
            <p:cNvPr id="6" name="Straight Arrow Connector 5"/>
            <p:cNvCxnSpPr>
              <a:cxnSpLocks/>
              <a:stCxn id="4" idx="0"/>
            </p:cNvCxnSpPr>
            <p:nvPr/>
          </p:nvCxnSpPr>
          <p:spPr>
            <a:xfrm flipH="1" flipV="1">
              <a:off x="10331380" y="3313788"/>
              <a:ext cx="932831" cy="5184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0580135" y="3832246"/>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Enter your keywords here; e.g. ‘</a:t>
              </a:r>
              <a:r>
                <a:rPr lang="en-US" sz="1400" dirty="0" err="1">
                  <a:solidFill>
                    <a:schemeClr val="bg1"/>
                  </a:solidFill>
                </a:rPr>
                <a:t>Ondemand</a:t>
              </a:r>
              <a:r>
                <a:rPr lang="en-US" sz="1400" dirty="0">
                  <a:solidFill>
                    <a:schemeClr val="bg1"/>
                  </a:solidFill>
                </a:rPr>
                <a:t>’</a:t>
              </a:r>
              <a:endParaRPr lang="nl-BE" sz="1400" dirty="0">
                <a:solidFill>
                  <a:schemeClr val="bg1"/>
                </a:solidFill>
              </a:endParaRPr>
            </a:p>
          </p:txBody>
        </p:sp>
      </p:grpSp>
      <p:sp>
        <p:nvSpPr>
          <p:cNvPr id="11" name="Rounded Rectangular Callout 9">
            <a:extLst>
              <a:ext uri="{FF2B5EF4-FFF2-40B4-BE49-F238E27FC236}">
                <a16:creationId xmlns:a16="http://schemas.microsoft.com/office/drawing/2014/main" id="{2825AE81-F738-19EF-BE0D-AD084CC2686C}"/>
              </a:ext>
            </a:extLst>
          </p:cNvPr>
          <p:cNvSpPr/>
          <p:nvPr/>
        </p:nvSpPr>
        <p:spPr>
          <a:xfrm>
            <a:off x="1559496" y="194786"/>
            <a:ext cx="3312368" cy="416379"/>
          </a:xfrm>
          <a:prstGeom prst="wedgeRoundRectCallout">
            <a:avLst>
              <a:gd name="adj1" fmla="val 11879"/>
              <a:gd name="adj2" fmla="val 2057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hlinkClick r:id="rId4"/>
              </a:rPr>
              <a:t>https://docs.vscentrum.be</a:t>
            </a:r>
            <a:endParaRPr lang="nl-BE" sz="2000" b="1" dirty="0"/>
          </a:p>
        </p:txBody>
      </p:sp>
    </p:spTree>
    <p:extLst>
      <p:ext uri="{BB962C8B-B14F-4D97-AF65-F5344CB8AC3E}">
        <p14:creationId xmlns:p14="http://schemas.microsoft.com/office/powerpoint/2010/main" val="41342205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11</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479376" y="332656"/>
            <a:ext cx="5112568" cy="1872208"/>
            <a:chOff x="-1044624" y="332656"/>
            <a:chExt cx="5112568" cy="1872208"/>
          </a:xfrm>
        </p:grpSpPr>
        <p:sp>
          <p:nvSpPr>
            <p:cNvPr id="4" name="Rounded Rectangle 3"/>
            <p:cNvSpPr/>
            <p:nvPr/>
          </p:nvSpPr>
          <p:spPr>
            <a:xfrm>
              <a:off x="-1044624" y="332656"/>
              <a:ext cx="4176464" cy="93610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Manage your VSC account at</a:t>
              </a:r>
              <a:br>
                <a:rPr lang="en-US" sz="2000" dirty="0"/>
              </a:br>
              <a:r>
                <a:rPr lang="en-US" sz="2000" b="1" dirty="0">
                  <a:solidFill>
                    <a:schemeClr val="bg2"/>
                  </a:solidFill>
                  <a:hlinkClick r:id="rId3"/>
                </a:rPr>
                <a:t>https://account.vscentrum.be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cxnSpLocks/>
              <a:stCxn id="4" idx="2"/>
              <a:endCxn id="5" idx="0"/>
            </p:cNvCxnSpPr>
            <p:nvPr/>
          </p:nvCxnSpPr>
          <p:spPr>
            <a:xfrm>
              <a:off x="1043608" y="1268759"/>
              <a:ext cx="1980220" cy="57606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21172"/>
            <a:ext cx="1944216" cy="963812"/>
            <a:chOff x="2627784" y="2321172"/>
            <a:chExt cx="1944216" cy="963812"/>
          </a:xfrm>
        </p:grpSpPr>
        <p:sp>
          <p:nvSpPr>
            <p:cNvPr id="8" name="Line Callout 1 7"/>
            <p:cNvSpPr/>
            <p:nvPr/>
          </p:nvSpPr>
          <p:spPr>
            <a:xfrm>
              <a:off x="2843808" y="2321172"/>
              <a:ext cx="1728192" cy="576064"/>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Add/remove your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3016964" cy="1131560"/>
            <a:chOff x="5155436" y="3593584"/>
            <a:chExt cx="3016964" cy="1131560"/>
          </a:xfrm>
        </p:grpSpPr>
        <p:sp>
          <p:nvSpPr>
            <p:cNvPr id="15" name="Line Callout 1 14"/>
            <p:cNvSpPr/>
            <p:nvPr/>
          </p:nvSpPr>
          <p:spPr>
            <a:xfrm>
              <a:off x="5364087" y="4005064"/>
              <a:ext cx="2808313" cy="720080"/>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VSC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008112"/>
            <a:chOff x="2843808" y="3645024"/>
            <a:chExt cx="2112795" cy="1008112"/>
          </a:xfrm>
        </p:grpSpPr>
        <p:sp>
          <p:nvSpPr>
            <p:cNvPr id="23" name="Line Callout 1 22"/>
            <p:cNvSpPr/>
            <p:nvPr/>
          </p:nvSpPr>
          <p:spPr>
            <a:xfrm>
              <a:off x="2843808" y="3933056"/>
              <a:ext cx="1656184" cy="720080"/>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public keys</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 name="Rectangle 5">
            <a:extLst>
              <a:ext uri="{FF2B5EF4-FFF2-40B4-BE49-F238E27FC236}">
                <a16:creationId xmlns:a16="http://schemas.microsoft.com/office/drawing/2014/main" id="{81C0C022-5D2F-FB2F-3D61-86B475D533D0}"/>
              </a:ext>
            </a:extLst>
          </p:cNvPr>
          <p:cNvSpPr/>
          <p:nvPr/>
        </p:nvSpPr>
        <p:spPr>
          <a:xfrm>
            <a:off x="2855640" y="5013176"/>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B80A86D4-7ECC-BF9C-7127-6A696669C9F1}"/>
              </a:ext>
            </a:extLst>
          </p:cNvPr>
          <p:cNvSpPr/>
          <p:nvPr/>
        </p:nvSpPr>
        <p:spPr>
          <a:xfrm>
            <a:off x="3503712" y="5405957"/>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2CC3A492-4886-6DE4-FDE4-D547FFF90A7C}"/>
              </a:ext>
            </a:extLst>
          </p:cNvPr>
          <p:cNvSpPr/>
          <p:nvPr/>
        </p:nvSpPr>
        <p:spPr>
          <a:xfrm>
            <a:off x="3035660" y="5601502"/>
            <a:ext cx="900099" cy="1444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12</a:t>
            </a:fld>
            <a:endParaRPr lang="nl-BE"/>
          </a:p>
        </p:txBody>
      </p:sp>
      <p:grpSp>
        <p:nvGrpSpPr>
          <p:cNvPr id="45" name="Group 44"/>
          <p:cNvGrpSpPr/>
          <p:nvPr/>
        </p:nvGrpSpPr>
        <p:grpSpPr>
          <a:xfrm>
            <a:off x="705370" y="1227474"/>
            <a:ext cx="7704855" cy="4822180"/>
            <a:chOff x="719572" y="1017910"/>
            <a:chExt cx="7704855" cy="4822180"/>
          </a:xfrm>
        </p:grpSpPr>
        <p:grpSp>
          <p:nvGrpSpPr>
            <p:cNvPr id="27" name="Group 26"/>
            <p:cNvGrpSpPr/>
            <p:nvPr/>
          </p:nvGrpSpPr>
          <p:grpSpPr>
            <a:xfrm>
              <a:off x="3493319" y="1236462"/>
              <a:ext cx="4931107" cy="1122388"/>
              <a:chOff x="2773747" y="218552"/>
              <a:chExt cx="4931107" cy="1122388"/>
            </a:xfrm>
          </p:grpSpPr>
          <p:sp>
            <p:nvSpPr>
              <p:cNvPr id="43" name="Round Same Side Corner Rectangle 42"/>
              <p:cNvSpPr/>
              <p:nvPr/>
            </p:nvSpPr>
            <p:spPr>
              <a:xfrm rot="5400000">
                <a:off x="4687642" y="-1676273"/>
                <a:ext cx="1103318"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18" y="2778245"/>
              <a:ext cx="4931107" cy="1289126"/>
              <a:chOff x="2773746" y="1760335"/>
              <a:chExt cx="4931107" cy="1289126"/>
            </a:xfrm>
          </p:grpSpPr>
          <p:sp>
            <p:nvSpPr>
              <p:cNvPr id="39" name="Round Same Side Corner Rectangle 38"/>
              <p:cNvSpPr/>
              <p:nvPr/>
            </p:nvSpPr>
            <p:spPr>
              <a:xfrm rot="5400000">
                <a:off x="4594737" y="-60656"/>
                <a:ext cx="1289126"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r>
                  <a:rPr lang="en-US" dirty="0"/>
                  <a:t> </a:t>
                </a:r>
                <a:endParaRPr lang="nl-BE" dirty="0"/>
              </a:p>
            </p:txBody>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and workshops</a:t>
                </a:r>
              </a:p>
              <a:p>
                <a:pPr marL="171450" lvl="1" indent="-171450" defTabSz="711200">
                  <a:lnSpc>
                    <a:spcPct val="90000"/>
                  </a:lnSpc>
                  <a:spcBef>
                    <a:spcPct val="0"/>
                  </a:spcBef>
                  <a:spcAft>
                    <a:spcPct val="15000"/>
                  </a:spcAft>
                  <a:buChar char="••"/>
                </a:pPr>
                <a:r>
                  <a:rPr lang="en-US" sz="2000" dirty="0"/>
                  <a:t>Workshops on request</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
        <p:nvSpPr>
          <p:cNvPr id="23"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Support and services</a:t>
            </a:r>
            <a:endParaRPr lang="en-US" altLang="en-US" dirty="0"/>
          </a:p>
        </p:txBody>
      </p:sp>
    </p:spTree>
    <p:extLst>
      <p:ext uri="{BB962C8B-B14F-4D97-AF65-F5344CB8AC3E}">
        <p14:creationId xmlns:p14="http://schemas.microsoft.com/office/powerpoint/2010/main" val="31785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8042" y="1312307"/>
            <a:ext cx="7322128" cy="4708981"/>
          </a:xfrm>
          <a:prstGeom prst="rect">
            <a:avLst/>
          </a:prstGeom>
          <a:noFill/>
          <a:ln w="1905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(Optional) Create a secure (4096 bit) </a:t>
            </a:r>
            <a:r>
              <a:rPr lang="en-US" sz="2000" dirty="0">
                <a:hlinkClick r:id="rId3"/>
              </a:rPr>
              <a:t>SSH key pairs</a:t>
            </a:r>
            <a:br>
              <a:rPr lang="en-US" sz="2000" dirty="0"/>
            </a:br>
            <a:r>
              <a:rPr lang="en-US" sz="2000" dirty="0"/>
              <a:t>Upload it on the account page: </a:t>
            </a:r>
            <a:r>
              <a:rPr lang="en-US" sz="2000" dirty="0">
                <a:hlinkClick r:id="rId4"/>
              </a:rPr>
              <a:t>https://account.vscentrum.be</a:t>
            </a:r>
            <a:r>
              <a:rPr lang="en-US" sz="2000" dirty="0"/>
              <a:t> </a:t>
            </a:r>
          </a:p>
          <a:p>
            <a:pPr marL="324000" indent="-324000">
              <a:buClr>
                <a:srgbClr val="DB6C30"/>
              </a:buClr>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gets processed swiftly</a:t>
            </a:r>
          </a:p>
          <a:p>
            <a:pPr marL="324000" indent="-324000">
              <a:buClr>
                <a:srgbClr val="DB6C30"/>
              </a:buClr>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324000" indent="-324000">
              <a:buClr>
                <a:srgbClr val="DB6C30"/>
              </a:buClr>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324000" indent="-324000">
              <a:buClr>
                <a:srgbClr val="DB6C30"/>
              </a:buClr>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Staging storage: 20 € per TB per year</a:t>
            </a:r>
          </a:p>
          <a:p>
            <a:pPr marL="324000" indent="-324000">
              <a:buClr>
                <a:srgbClr val="DB6C30"/>
              </a:buClr>
              <a:buFont typeface="Wingdings" panose="05000000000000000000" pitchFamily="2" charset="2"/>
              <a:buChar char="q"/>
            </a:pPr>
            <a:r>
              <a:rPr lang="en-US" sz="2000" dirty="0"/>
              <a:t>All service costs (compute and storage) are described </a:t>
            </a:r>
            <a:br>
              <a:rPr lang="en-US" sz="2000" dirty="0"/>
            </a:br>
            <a:r>
              <a:rPr lang="en-US" sz="2000" dirty="0"/>
              <a:t>in the ICTS service catalog: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a:t>
            </a:fld>
            <a:endParaRPr lang="nl-BE" sz="900" dirty="0">
              <a:solidFill>
                <a:schemeClr val="bg1"/>
              </a:solidFill>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Become a VSC user</a:t>
            </a:r>
          </a:p>
        </p:txBody>
      </p:sp>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14</a:t>
            </a:fld>
            <a:endParaRPr lang="nl-BE"/>
          </a:p>
        </p:txBody>
      </p:sp>
      <p:sp>
        <p:nvSpPr>
          <p:cNvPr id="4" name="TextBox 3"/>
          <p:cNvSpPr txBox="1"/>
          <p:nvPr/>
        </p:nvSpPr>
        <p:spPr>
          <a:xfrm>
            <a:off x="3066010" y="2102879"/>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462197" y="210531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817758" y="2337313"/>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103730" y="2799034"/>
            <a:ext cx="3760608"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Introduction</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02336" y="2817405"/>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71285" y="1366969"/>
            <a:ext cx="2725379" cy="646331"/>
          </a:xfrm>
          <a:prstGeom prst="rect">
            <a:avLst/>
          </a:prstGeom>
          <a:noFill/>
          <a:ln>
            <a:solidFill>
              <a:schemeClr val="tx1"/>
            </a:solidFill>
          </a:ln>
        </p:spPr>
        <p:txBody>
          <a:bodyPr wrap="squar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614458" y="5004975"/>
            <a:ext cx="1089151" cy="369332"/>
          </a:xfrm>
          <a:prstGeom prst="rect">
            <a:avLst/>
          </a:prstGeom>
          <a:noFill/>
          <a:ln>
            <a:solidFill>
              <a:schemeClr val="tx1"/>
            </a:solidFill>
          </a:ln>
        </p:spPr>
        <p:txBody>
          <a:bodyPr wrap="squar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5917823" y="522034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stCxn id="4" idx="3"/>
            <a:endCxn id="5" idx="1"/>
          </p:cNvCxnSpPr>
          <p:nvPr/>
        </p:nvCxnSpPr>
        <p:spPr>
          <a:xfrm>
            <a:off x="3802109" y="2287545"/>
            <a:ext cx="660088" cy="243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4" idx="3"/>
          </p:cNvCxnSpPr>
          <p:nvPr/>
        </p:nvCxnSpPr>
        <p:spPr>
          <a:xfrm>
            <a:off x="3802109" y="2287545"/>
            <a:ext cx="974811" cy="109644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4" idx="3"/>
            <a:endCxn id="8" idx="1"/>
          </p:cNvCxnSpPr>
          <p:nvPr/>
        </p:nvCxnSpPr>
        <p:spPr>
          <a:xfrm>
            <a:off x="3802109" y="2287545"/>
            <a:ext cx="1500227" cy="71452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4948143" y="405228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4933114" y="409508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47905" y="246326"/>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7883785" y="477145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200031" y="3762344"/>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861074" y="530992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200031" y="4509120"/>
            <a:ext cx="2834302"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19334" y="5805264"/>
            <a:ext cx="8352930"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a:endCxn id="29" idx="1"/>
          </p:cNvCxnSpPr>
          <p:nvPr/>
        </p:nvCxnSpPr>
        <p:spPr>
          <a:xfrm flipV="1">
            <a:off x="5677918" y="1608377"/>
            <a:ext cx="415133" cy="68159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3051" y="142371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722086" y="146272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2207" y="130607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346703" y="167540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41985" y="1904690"/>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093051" y="1896102"/>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200305" y="3375002"/>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7880471" y="521518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223146" y="2806502"/>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a:stCxn id="5" idx="3"/>
          </p:cNvCxnSpPr>
          <p:nvPr/>
        </p:nvCxnSpPr>
        <p:spPr>
          <a:xfrm>
            <a:off x="5677918" y="2289976"/>
            <a:ext cx="415133" cy="4621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F7BC4-8166-E68A-7C0A-B3424E1CC34B}"/>
              </a:ext>
            </a:extLst>
          </p:cNvPr>
          <p:cNvSpPr txBox="1"/>
          <p:nvPr/>
        </p:nvSpPr>
        <p:spPr>
          <a:xfrm>
            <a:off x="6099926" y="2347717"/>
            <a:ext cx="1467241"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
        <p:nvSpPr>
          <p:cNvPr id="22" name="TextBox 21">
            <a:extLst>
              <a:ext uri="{FF2B5EF4-FFF2-40B4-BE49-F238E27FC236}">
                <a16:creationId xmlns:a16="http://schemas.microsoft.com/office/drawing/2014/main" id="{4CDE9AC7-B51C-F4EB-9174-5FEB59219F09}"/>
              </a:ext>
            </a:extLst>
          </p:cNvPr>
          <p:cNvSpPr txBox="1"/>
          <p:nvPr/>
        </p:nvSpPr>
        <p:spPr>
          <a:xfrm>
            <a:off x="9930878" y="3275692"/>
            <a:ext cx="2171562" cy="369332"/>
          </a:xfrm>
          <a:prstGeom prst="rect">
            <a:avLst/>
          </a:prstGeom>
          <a:noFill/>
          <a:ln>
            <a:solidFill>
              <a:schemeClr val="tx1"/>
            </a:solidFill>
          </a:ln>
        </p:spPr>
        <p:txBody>
          <a:bodyPr wrap="square" rtlCol="0">
            <a:spAutoFit/>
          </a:bodyPr>
          <a:lstStyle/>
          <a:p>
            <a:r>
              <a:rPr lang="nl-BE" dirty="0"/>
              <a:t>Julia </a:t>
            </a:r>
            <a:r>
              <a:rPr lang="nl-BE" dirty="0" err="1"/>
              <a:t>good</a:t>
            </a:r>
            <a:r>
              <a:rPr lang="nl-BE" dirty="0"/>
              <a:t> bad </a:t>
            </a:r>
            <a:r>
              <a:rPr lang="nl-BE" dirty="0" err="1"/>
              <a:t>ugly</a:t>
            </a:r>
            <a:endParaRPr lang="en-US" dirty="0"/>
          </a:p>
        </p:txBody>
      </p:sp>
      <p:sp>
        <p:nvSpPr>
          <p:cNvPr id="3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VSC training</a:t>
            </a:r>
          </a:p>
        </p:txBody>
      </p:sp>
    </p:spTree>
    <p:extLst>
      <p:ext uri="{BB962C8B-B14F-4D97-AF65-F5344CB8AC3E}">
        <p14:creationId xmlns:p14="http://schemas.microsoft.com/office/powerpoint/2010/main" val="6385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a:t>
            </a:fld>
            <a:endParaRPr lang="nl-BE" dirty="0"/>
          </a:p>
        </p:txBody>
      </p:sp>
      <p:sp>
        <p:nvSpPr>
          <p:cNvPr id="49155" name="Rectangle 3"/>
          <p:cNvSpPr>
            <a:spLocks noGrp="1" noChangeArrowheads="1"/>
          </p:cNvSpPr>
          <p:nvPr>
            <p:ph idx="1"/>
          </p:nvPr>
        </p:nvSpPr>
        <p:spPr>
          <a:xfrm>
            <a:off x="624532" y="1538739"/>
            <a:ext cx="5075685" cy="1260241"/>
          </a:xfrm>
          <a:ln w="19050">
            <a:solidFill>
              <a:schemeClr val="accent5"/>
            </a:solidFill>
          </a:ln>
        </p:spPr>
        <p:txBody>
          <a:bodyPr anchor="ctr"/>
          <a:lstStyle/>
          <a:p>
            <a:pPr marL="324000" indent="-324000">
              <a:buClr>
                <a:srgbClr val="DB6C30"/>
              </a:buClr>
              <a:buFont typeface="Wingdings" panose="05000000000000000000" pitchFamily="2" charset="2"/>
              <a:buChar char="q"/>
            </a:pPr>
            <a:r>
              <a:rPr lang="en-US" sz="2000" dirty="0"/>
              <a:t>a contractual obligation for the VSC</a:t>
            </a:r>
          </a:p>
          <a:p>
            <a:pPr marL="324000" indent="-324000">
              <a:buClr>
                <a:srgbClr val="DB6C30"/>
              </a:buClr>
              <a:buFont typeface="Wingdings" panose="05000000000000000000" pitchFamily="2" charset="2"/>
              <a:buChar char="q"/>
            </a:pPr>
            <a:r>
              <a:rPr lang="en-US" sz="2000" dirty="0"/>
              <a:t>helps VSC to secure funding</a:t>
            </a:r>
          </a:p>
          <a:p>
            <a:pPr marL="324000" indent="-324000">
              <a:buClr>
                <a:srgbClr val="DB6C30"/>
              </a:buClr>
              <a:buFont typeface="Wingdings" panose="05000000000000000000" pitchFamily="2" charset="2"/>
              <a:buChar char="q"/>
            </a:pPr>
            <a:r>
              <a:rPr lang="en-US" sz="2000" dirty="0"/>
              <a:t>you will benefit from it in the long run</a:t>
            </a:r>
          </a:p>
        </p:txBody>
      </p:sp>
      <p:grpSp>
        <p:nvGrpSpPr>
          <p:cNvPr id="4" name="Group 3"/>
          <p:cNvGrpSpPr/>
          <p:nvPr/>
        </p:nvGrpSpPr>
        <p:grpSpPr>
          <a:xfrm>
            <a:off x="5951983" y="3212976"/>
            <a:ext cx="5112877" cy="2232248"/>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 The resources and services used in this work were provided by the VSC (Flemish Supercomputer Center), funded by the Research Foundation - Flanders (FWO) and the Flemish Government.</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232248"/>
            <a:chOff x="624532" y="2708920"/>
            <a:chExt cx="5078090" cy="2232248"/>
          </a:xfrm>
        </p:grpSpPr>
        <p:sp>
          <p:nvSpPr>
            <p:cNvPr id="5" name="Rectangle 3"/>
            <p:cNvSpPr txBox="1">
              <a:spLocks noChangeArrowheads="1"/>
            </p:cNvSpPr>
            <p:nvPr/>
          </p:nvSpPr>
          <p:spPr>
            <a:xfrm>
              <a:off x="624532" y="3140968"/>
              <a:ext cx="5075685" cy="1800200"/>
            </a:xfrm>
            <a:prstGeom prst="rect">
              <a:avLst/>
            </a:prstGeom>
            <a:ln w="19050">
              <a:solidFill>
                <a:schemeClr val="accent5"/>
              </a:solidFill>
            </a:ln>
          </p:spPr>
          <p:txBody>
            <a:bodyPr vert="horz" lIns="0" tIns="0" rIns="0" bIns="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sz="2000" i="1" dirty="0"/>
            </a:p>
            <a:p>
              <a:pPr marL="0" indent="0">
                <a:buNone/>
              </a:pPr>
              <a:r>
                <a:rPr lang="nl-BE" sz="2000" i="1" dirty="0"/>
                <a:t>De infrastructuur en dienstverlening gebruikt in dit werk werd voorzien door het VSC (Vlaams Supercomputer Centrum), gefinancierd door het FWO en de Vlaamse overheid.</a:t>
              </a:r>
            </a:p>
            <a:p>
              <a:pPr marL="0" indent="0">
                <a:buNone/>
              </a:pP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692288"/>
            <a:chOff x="5989175" y="1106692"/>
            <a:chExt cx="5075685" cy="1692288"/>
          </a:xfrm>
        </p:grpSpPr>
        <p:sp>
          <p:nvSpPr>
            <p:cNvPr id="3" name="Rectangle 2"/>
            <p:cNvSpPr/>
            <p:nvPr/>
          </p:nvSpPr>
          <p:spPr>
            <a:xfrm>
              <a:off x="8904312" y="1106692"/>
              <a:ext cx="21605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KU Leuven users</a:t>
              </a:r>
              <a:endParaRPr lang="nl-BE" dirty="0"/>
            </a:p>
          </p:txBody>
        </p:sp>
        <p:sp>
          <p:nvSpPr>
            <p:cNvPr id="13" name="Rectangle 3"/>
            <p:cNvSpPr txBox="1">
              <a:spLocks noChangeArrowheads="1"/>
            </p:cNvSpPr>
            <p:nvPr/>
          </p:nvSpPr>
          <p:spPr>
            <a:xfrm>
              <a:off x="5989175" y="1538740"/>
              <a:ext cx="5075685" cy="1260240"/>
            </a:xfrm>
            <a:prstGeom prst="rect">
              <a:avLst/>
            </a:prstGeom>
            <a:ln w="19050">
              <a:solidFill>
                <a:schemeClr val="accent5"/>
              </a:solidFill>
            </a:ln>
          </p:spPr>
          <p:txBody>
            <a:bodyPr vert="horz" lIns="0" tIns="0" rIns="0" bIns="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chemeClr val="accent1"/>
                </a:buClr>
                <a:buFont typeface="Wingdings" panose="05000000000000000000" pitchFamily="2" charset="2"/>
                <a:buChar char="q"/>
              </a:pPr>
              <a:r>
                <a:rPr lang="en-US" sz="2000" dirty="0"/>
                <a:t>add the relevant papers to the “KUL-HPC” virtual collection in Lirias</a:t>
              </a:r>
            </a:p>
            <a:p>
              <a:pPr marL="324000" indent="-324000">
                <a:buClr>
                  <a:schemeClr val="accent1"/>
                </a:buClr>
                <a:buFont typeface="Wingdings" panose="05000000000000000000" pitchFamily="2" charset="2"/>
                <a:buChar char="q"/>
              </a:pPr>
              <a:endParaRPr lang="en-US" sz="2000" dirty="0"/>
            </a:p>
          </p:txBody>
        </p:sp>
      </p:grpSp>
      <p:sp>
        <p:nvSpPr>
          <p:cNvPr id="1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acknowledge VSC in publications</a:t>
            </a:r>
            <a:endParaRPr lang="en-US" sz="3200" dirty="0"/>
          </a:p>
        </p:txBody>
      </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35573" y="4150659"/>
            <a:ext cx="256813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16</a:t>
            </a:fld>
            <a:endParaRPr lang="en-US"/>
          </a:p>
        </p:txBody>
      </p:sp>
    </p:spTree>
    <p:extLst>
      <p:ext uri="{BB962C8B-B14F-4D97-AF65-F5344CB8AC3E}">
        <p14:creationId xmlns:p14="http://schemas.microsoft.com/office/powerpoint/2010/main" val="480383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extLst>
              <p:ext uri="{D42A27DB-BD31-4B8C-83A1-F6EECF244321}">
                <p14:modId xmlns:p14="http://schemas.microsoft.com/office/powerpoint/2010/main" val="283018925"/>
              </p:ext>
            </p:extLst>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LEIBNIZ/VAUGHAN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068960"/>
            <a:ext cx="1942500" cy="1116937"/>
          </a:xfrm>
          <a:prstGeom prst="roundRect">
            <a:avLst/>
          </a:prstGeom>
          <a:ln w="28575">
            <a:solidFill>
              <a:schemeClr val="accent1"/>
            </a:solidFill>
          </a:ln>
        </p:spPr>
      </p:pic>
      <p:sp>
        <p:nvSpPr>
          <p:cNvPr id="37" name="Rechthoek 4"/>
          <p:cNvSpPr/>
          <p:nvPr/>
        </p:nvSpPr>
        <p:spPr>
          <a:xfrm>
            <a:off x="7281803" y="3342031"/>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30"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17</a:t>
            </a:fld>
            <a:endParaRPr lang="nl-BE" sz="900" dirty="0">
              <a:solidFill>
                <a:schemeClr val="bg1"/>
              </a:solidFill>
            </a:endParaRPr>
          </a:p>
        </p:txBody>
      </p:sp>
      <p:sp>
        <p:nvSpPr>
          <p:cNvPr id="3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12700" lvl="0" defTabSz="914400">
              <a:lnSpc>
                <a:spcPct val="100000"/>
              </a:lnSpc>
              <a:spcBef>
                <a:spcPts val="95"/>
              </a:spcBef>
              <a:defRPr/>
            </a:pPr>
            <a:r>
              <a:rPr lang="en-GB" sz="3200" b="1" spc="35" dirty="0">
                <a:solidFill>
                  <a:srgbClr val="333639"/>
                </a:solidFill>
                <a:cs typeface="Trebuchet MS"/>
              </a:rPr>
              <a:t>VSC</a:t>
            </a:r>
            <a:r>
              <a:rPr lang="en-GB" sz="3200" b="1" spc="-50" dirty="0">
                <a:solidFill>
                  <a:srgbClr val="333639"/>
                </a:solidFill>
                <a:latin typeface="Trebuchet MS"/>
                <a:cs typeface="Trebuchet MS"/>
              </a:rPr>
              <a:t> </a:t>
            </a:r>
            <a:r>
              <a:rPr lang="en-GB" sz="3200" spc="45" dirty="0">
                <a:solidFill>
                  <a:srgbClr val="333639"/>
                </a:solidFill>
              </a:rPr>
              <a:t>HPC infrastructure</a:t>
            </a:r>
            <a:endParaRPr lang="en-GB" sz="3200" dirty="0">
              <a:solidFill>
                <a:srgbClr val="333639"/>
              </a:solidFill>
              <a:latin typeface="Trebuchet MS"/>
              <a:cs typeface="Trebuchet MS"/>
            </a:endParaRPr>
          </a:p>
        </p:txBody>
      </p:sp>
    </p:spTree>
    <p:extLst>
      <p:ext uri="{BB962C8B-B14F-4D97-AF65-F5344CB8AC3E}">
        <p14:creationId xmlns:p14="http://schemas.microsoft.com/office/powerpoint/2010/main" val="100337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51383" y="1268760"/>
            <a:ext cx="5035105" cy="4094856"/>
            <a:chOff x="6208615" y="1074273"/>
            <a:chExt cx="5798610" cy="4836606"/>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208615" y="1074273"/>
              <a:ext cx="5798610" cy="836114"/>
            </a:xfrm>
            <a:prstGeom prst="rect">
              <a:avLst/>
            </a:prstGeom>
            <a:noFill/>
          </p:spPr>
          <p:txBody>
            <a:bodyPr wrap="square" rtlCol="0">
              <a:spAutoFit/>
            </a:bodyPr>
            <a:lstStyle/>
            <a:p>
              <a:pPr algn="ctr"/>
              <a:r>
                <a:rPr lang="en-US" sz="2000" b="1" dirty="0"/>
                <a:t>Genius </a:t>
              </a:r>
              <a:r>
                <a:rPr lang="en-US" sz="2000" dirty="0"/>
                <a:t>(since 2018) </a:t>
              </a:r>
              <a:br>
                <a:rPr lang="en-US" sz="2000" dirty="0"/>
              </a:br>
              <a:r>
                <a:rPr lang="en-US" sz="2000" dirty="0"/>
                <a:t>250 nodes  |  8936 cores</a:t>
              </a:r>
              <a:endParaRPr lang="nl-BE" sz="20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84032" y="1271806"/>
            <a:ext cx="5195900" cy="3741370"/>
            <a:chOff x="6363326" y="1352962"/>
            <a:chExt cx="5195900" cy="3741370"/>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184628"/>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6363326" y="1352962"/>
              <a:ext cx="5195900" cy="707886"/>
            </a:xfrm>
            <a:prstGeom prst="rect">
              <a:avLst/>
            </a:prstGeom>
            <a:noFill/>
          </p:spPr>
          <p:txBody>
            <a:bodyPr wrap="square" rtlCol="0">
              <a:spAutoFit/>
            </a:bodyPr>
            <a:lstStyle/>
            <a:p>
              <a:pPr algn="ctr"/>
              <a:r>
                <a:rPr lang="en-US" sz="2000" b="1" dirty="0" err="1"/>
                <a:t>wICE</a:t>
              </a:r>
              <a:r>
                <a:rPr lang="en-US" sz="2000" dirty="0"/>
                <a:t> (since September 2022)</a:t>
              </a:r>
              <a:br>
                <a:rPr lang="en-US" sz="2000" dirty="0"/>
              </a:br>
              <a:r>
                <a:rPr lang="en-US" sz="2000" dirty="0"/>
                <a:t>186 nodes  |  13392 cores</a:t>
              </a:r>
              <a:endParaRPr lang="nl-BE" sz="2000"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clusters @ KU Leuven</a:t>
            </a:r>
          </a:p>
        </p:txBody>
      </p:sp>
      <p:sp>
        <p:nvSpPr>
          <p:cNvPr id="2" name="Rectangle: Rounded Corners 1">
            <a:extLst>
              <a:ext uri="{FF2B5EF4-FFF2-40B4-BE49-F238E27FC236}">
                <a16:creationId xmlns:a16="http://schemas.microsoft.com/office/drawing/2014/main" id="{58D41200-0517-2A58-E202-969DB2055E94}"/>
              </a:ext>
            </a:extLst>
          </p:cNvPr>
          <p:cNvSpPr/>
          <p:nvPr/>
        </p:nvSpPr>
        <p:spPr>
          <a:xfrm>
            <a:off x="407368" y="5517232"/>
            <a:ext cx="5373334" cy="5040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Most of Genius will be decommissioned in early 2026</a:t>
            </a:r>
            <a:endParaRPr lang="nl-BE" b="1" dirty="0"/>
          </a:p>
        </p:txBody>
      </p:sp>
    </p:spTree>
    <p:custDataLst>
      <p:tags r:id="rId1"/>
    </p:custDataLst>
    <p:extLst>
      <p:ext uri="{BB962C8B-B14F-4D97-AF65-F5344CB8AC3E}">
        <p14:creationId xmlns:p14="http://schemas.microsoft.com/office/powerpoint/2010/main" val="4276224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430528560"/>
              </p:ext>
            </p:extLst>
          </p:nvPr>
        </p:nvGraphicFramePr>
        <p:xfrm>
          <a:off x="711641" y="802428"/>
          <a:ext cx="10081121" cy="4018980"/>
        </p:xfrm>
        <a:graphic>
          <a:graphicData uri="http://schemas.openxmlformats.org/drawingml/2006/table">
            <a:tbl>
              <a:tblPr>
                <a:tableStyleId>{5C22544A-7EE6-4342-B048-85BDC9FD1C3A}</a:tableStyleId>
              </a:tblPr>
              <a:tblGrid>
                <a:gridCol w="1927975">
                  <a:extLst>
                    <a:ext uri="{9D8B030D-6E8A-4147-A177-3AD203B41FA5}">
                      <a16:colId xmlns:a16="http://schemas.microsoft.com/office/drawing/2014/main" val="1052959117"/>
                    </a:ext>
                  </a:extLst>
                </a:gridCol>
                <a:gridCol w="1656184">
                  <a:extLst>
                    <a:ext uri="{9D8B030D-6E8A-4147-A177-3AD203B41FA5}">
                      <a16:colId xmlns:a16="http://schemas.microsoft.com/office/drawing/2014/main" val="44479686"/>
                    </a:ext>
                  </a:extLst>
                </a:gridCol>
                <a:gridCol w="1080120">
                  <a:extLst>
                    <a:ext uri="{9D8B030D-6E8A-4147-A177-3AD203B41FA5}">
                      <a16:colId xmlns:a16="http://schemas.microsoft.com/office/drawing/2014/main" val="2291407436"/>
                    </a:ext>
                  </a:extLst>
                </a:gridCol>
                <a:gridCol w="1102780">
                  <a:extLst>
                    <a:ext uri="{9D8B030D-6E8A-4147-A177-3AD203B41FA5}">
                      <a16:colId xmlns:a16="http://schemas.microsoft.com/office/drawing/2014/main" val="4190090989"/>
                    </a:ext>
                  </a:extLst>
                </a:gridCol>
                <a:gridCol w="1416584">
                  <a:extLst>
                    <a:ext uri="{9D8B030D-6E8A-4147-A177-3AD203B41FA5}">
                      <a16:colId xmlns:a16="http://schemas.microsoft.com/office/drawing/2014/main" val="3999970807"/>
                    </a:ext>
                  </a:extLst>
                </a:gridCol>
                <a:gridCol w="1448739">
                  <a:extLst>
                    <a:ext uri="{9D8B030D-6E8A-4147-A177-3AD203B41FA5}">
                      <a16:colId xmlns:a16="http://schemas.microsoft.com/office/drawing/2014/main" val="3433497480"/>
                    </a:ext>
                  </a:extLst>
                </a:gridCol>
                <a:gridCol w="1448739">
                  <a:extLst>
                    <a:ext uri="{9D8B030D-6E8A-4147-A177-3AD203B41FA5}">
                      <a16:colId xmlns:a16="http://schemas.microsoft.com/office/drawing/2014/main" val="284707978"/>
                    </a:ext>
                  </a:extLst>
                </a:gridCol>
              </a:tblGrid>
              <a:tr h="445163">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Planned end of life</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14211">
                <a:tc>
                  <a:txBody>
                    <a:bodyPr/>
                    <a:lstStyle/>
                    <a:p>
                      <a:pPr algn="ctr" fontAlgn="b"/>
                      <a:r>
                        <a:rPr lang="en-US" sz="1600" u="none" strike="noStrike" dirty="0" err="1">
                          <a:effectLst/>
                        </a:rPr>
                        <a:t>Cascadelake</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Xeon Gold 6240</a:t>
                      </a:r>
                    </a:p>
                  </a:txBody>
                  <a:tcPr marL="9525" marR="9525" marT="9525" marB="0" anchor="ctr"/>
                </a:tc>
                <a:tc>
                  <a:txBody>
                    <a:bodyPr/>
                    <a:lstStyle/>
                    <a:p>
                      <a:pPr algn="ctr" fontAlgn="b"/>
                      <a:r>
                        <a:rPr lang="en-US" sz="1600" b="0" u="none" strike="noStrike" dirty="0">
                          <a:effectLst/>
                        </a:rPr>
                        <a:t>36</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batch</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Q1 2026</a:t>
                      </a:r>
                    </a:p>
                  </a:txBody>
                  <a:tcPr marL="9525" marR="9525" marT="9525" marB="0" anchor="ctr"/>
                </a:tc>
                <a:extLst>
                  <a:ext uri="{0D108BD9-81ED-4DB2-BD59-A6C34878D82A}">
                    <a16:rowId xmlns:a16="http://schemas.microsoft.com/office/drawing/2014/main" val="2502300702"/>
                  </a:ext>
                </a:extLst>
              </a:tr>
              <a:tr h="445163">
                <a:tc>
                  <a:txBody>
                    <a:bodyPr/>
                    <a:lstStyle/>
                    <a:p>
                      <a:pPr algn="ctr" fontAlgn="b"/>
                      <a:r>
                        <a:rPr lang="en-US" sz="1600" u="none" strike="noStrike" dirty="0">
                          <a:effectLst/>
                        </a:rPr>
                        <a:t>Skylake </a:t>
                      </a:r>
                      <a:r>
                        <a:rPr lang="en-US" sz="1600" b="1" u="none" strike="noStrike" dirty="0">
                          <a:effectLst/>
                        </a:rPr>
                        <a:t>large mem</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6240</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768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21000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err="1">
                          <a:solidFill>
                            <a:srgbClr val="000000"/>
                          </a:solidFill>
                          <a:effectLst/>
                          <a:latin typeface="Calibri" panose="020F0502020204030204" pitchFamily="34" charset="0"/>
                        </a:rPr>
                        <a:t>bigmem</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Q1 2026</a:t>
                      </a:r>
                    </a:p>
                  </a:txBody>
                  <a:tcPr marL="9525" marR="9525" marT="9525" marB="0" anchor="ctr"/>
                </a:tc>
                <a:extLst>
                  <a:ext uri="{0D108BD9-81ED-4DB2-BD59-A6C34878D82A}">
                    <a16:rowId xmlns:a16="http://schemas.microsoft.com/office/drawing/2014/main" val="881392732"/>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Skylake P100 </a:t>
                      </a:r>
                      <a:r>
                        <a:rPr lang="en-US" sz="1600" b="1" u="none" strike="noStrike" dirty="0">
                          <a:effectLst/>
                        </a:rPr>
                        <a:t>GPU</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dirty="0">
                          <a:effectLst/>
                        </a:rPr>
                        <a:t>4xP100</a:t>
                      </a:r>
                      <a:r>
                        <a:rPr lang="en-US" sz="1600" u="none" strike="noStrike" dirty="0">
                          <a:effectLst/>
                        </a:rPr>
                        <a:t> SXM2 16GB</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gpu_p100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2027 (?)</a:t>
                      </a:r>
                    </a:p>
                  </a:txBody>
                  <a:tcPr marL="9525" marR="9525" marT="9525" marB="0" anchor="ctr"/>
                </a:tc>
                <a:extLst>
                  <a:ext uri="{0D108BD9-81ED-4DB2-BD59-A6C34878D82A}">
                    <a16:rowId xmlns:a16="http://schemas.microsoft.com/office/drawing/2014/main" val="1304480439"/>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err="1">
                          <a:solidFill>
                            <a:srgbClr val="000000"/>
                          </a:solidFill>
                          <a:effectLst/>
                          <a:latin typeface="Calibri" panose="020F0502020204030204" pitchFamily="34" charset="0"/>
                        </a:rPr>
                        <a:t>Cascadelake</a:t>
                      </a:r>
                      <a:r>
                        <a:rPr lang="en-US" sz="1600" b="0" i="0" u="none" strike="noStrike" dirty="0">
                          <a:solidFill>
                            <a:srgbClr val="000000"/>
                          </a:solidFill>
                          <a:effectLst/>
                          <a:latin typeface="Calibri" panose="020F0502020204030204" pitchFamily="34" charset="0"/>
                        </a:rPr>
                        <a:t> V100 </a:t>
                      </a:r>
                      <a:r>
                        <a:rPr lang="en-US" sz="1600" b="1" i="0" u="none" strike="noStrike" dirty="0">
                          <a:solidFill>
                            <a:srgbClr val="000000"/>
                          </a:solidFill>
                          <a:effectLst/>
                          <a:latin typeface="Calibri" panose="020F0502020204030204" pitchFamily="34" charset="0"/>
                        </a:rPr>
                        <a:t>GPU</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6240</a:t>
                      </a:r>
                      <a:br>
                        <a:rPr lang="en-US" sz="1600" b="0" i="0" u="none" strike="noStrike" dirty="0">
                          <a:solidFill>
                            <a:srgbClr val="000000"/>
                          </a:solidFill>
                          <a:effectLst/>
                          <a:latin typeface="Calibri" panose="020F0502020204030204" pitchFamily="34" charset="0"/>
                        </a:rPr>
                      </a:br>
                      <a:r>
                        <a:rPr lang="en-US" sz="1600" b="1" i="0" u="none" strike="noStrike" dirty="0">
                          <a:solidFill>
                            <a:srgbClr val="000000"/>
                          </a:solidFill>
                          <a:effectLst/>
                          <a:latin typeface="Calibri" panose="020F0502020204030204" pitchFamily="34" charset="0"/>
                        </a:rPr>
                        <a:t>8xV100</a:t>
                      </a:r>
                      <a:r>
                        <a:rPr lang="en-US" sz="1600" b="0" i="0" u="none" strike="noStrike" dirty="0">
                          <a:solidFill>
                            <a:srgbClr val="000000"/>
                          </a:solidFill>
                          <a:effectLst/>
                          <a:latin typeface="Calibri" panose="020F0502020204030204" pitchFamily="34" charset="0"/>
                        </a:rPr>
                        <a:t> SXM2 32GB</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768 GB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21000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gpu_v100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2027 (?)</a:t>
                      </a:r>
                    </a:p>
                  </a:txBody>
                  <a:tcPr marL="9525" marR="9525" marT="9525" marB="0" anchor="ctr"/>
                </a:tc>
                <a:extLst>
                  <a:ext uri="{0D108BD9-81ED-4DB2-BD59-A6C34878D82A}">
                    <a16:rowId xmlns:a16="http://schemas.microsoft.com/office/drawing/2014/main" val="3368972878"/>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i="0" u="none" strike="noStrike" dirty="0">
                          <a:solidFill>
                            <a:srgbClr val="000000"/>
                          </a:solidFill>
                          <a:effectLst/>
                          <a:latin typeface="Calibri" panose="020F0502020204030204" pitchFamily="34" charset="0"/>
                        </a:rPr>
                        <a:t>Superdome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6132</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8 sockets</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112</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6 TB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53500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superdome</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Q1 2026</a:t>
                      </a:r>
                    </a:p>
                  </a:txBody>
                  <a:tcPr marL="9525" marR="9525" marT="9525" marB="0" anchor="ctr"/>
                </a:tc>
                <a:extLst>
                  <a:ext uri="{0D108BD9-81ED-4DB2-BD59-A6C34878D82A}">
                    <a16:rowId xmlns:a16="http://schemas.microsoft.com/office/drawing/2014/main" val="3369578735"/>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Skylake</a:t>
                      </a:r>
                      <a:r>
                        <a:rPr lang="en-US" sz="1600" b="1" i="0" u="none" strike="noStrike" dirty="0">
                          <a:solidFill>
                            <a:srgbClr val="000000"/>
                          </a:solidFill>
                          <a:effectLst/>
                          <a:latin typeface="Calibri" panose="020F0502020204030204" pitchFamily="34" charset="0"/>
                        </a:rPr>
                        <a:t> interactive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Xeon Gold 6140</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192 GB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5000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interactive</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Q1 2026</a:t>
                      </a:r>
                    </a:p>
                  </a:txBody>
                  <a:tcPr marL="9525" marR="9525" marT="9525" marB="0" anchor="ctr"/>
                </a:tc>
                <a:extLst>
                  <a:ext uri="{0D108BD9-81ED-4DB2-BD59-A6C34878D82A}">
                    <a16:rowId xmlns:a16="http://schemas.microsoft.com/office/drawing/2014/main" val="2569467339"/>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lvl="0">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a:t>
            </a:r>
            <a:r>
              <a:rPr lang="en-US" altLang="en-US" sz="3200" dirty="0"/>
              <a:t>–</a:t>
            </a: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 Genius</a:t>
            </a:r>
          </a:p>
        </p:txBody>
      </p:sp>
      <p:grpSp>
        <p:nvGrpSpPr>
          <p:cNvPr id="2" name="Group 1">
            <a:extLst>
              <a:ext uri="{FF2B5EF4-FFF2-40B4-BE49-F238E27FC236}">
                <a16:creationId xmlns:a16="http://schemas.microsoft.com/office/drawing/2014/main" id="{A52095DF-5371-BAB6-1A60-D07C2D9690FD}"/>
              </a:ext>
            </a:extLst>
          </p:cNvPr>
          <p:cNvGrpSpPr/>
          <p:nvPr/>
        </p:nvGrpSpPr>
        <p:grpSpPr>
          <a:xfrm>
            <a:off x="695399" y="5097958"/>
            <a:ext cx="10081121" cy="923330"/>
            <a:chOff x="1140973" y="5005393"/>
            <a:chExt cx="9645357" cy="923330"/>
          </a:xfrm>
        </p:grpSpPr>
        <p:sp>
          <p:nvSpPr>
            <p:cNvPr id="3" name="TextBox 2">
              <a:extLst>
                <a:ext uri="{FF2B5EF4-FFF2-40B4-BE49-F238E27FC236}">
                  <a16:creationId xmlns:a16="http://schemas.microsoft.com/office/drawing/2014/main" id="{980DEDEC-F2E7-A441-6C42-F0F5A3B4EC60}"/>
                </a:ext>
              </a:extLst>
            </p:cNvPr>
            <p:cNvSpPr txBox="1"/>
            <p:nvPr/>
          </p:nvSpPr>
          <p:spPr>
            <a:xfrm>
              <a:off x="1140973" y="5005393"/>
              <a:ext cx="9645357"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EDR (25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200 GB</a:t>
              </a:r>
            </a:p>
            <a:p>
              <a:pPr marL="285750" indent="-285750">
                <a:buFont typeface="Courier New" panose="02070309020205020404" pitchFamily="49" charset="0"/>
                <a:buChar char="o"/>
                <a:defRPr/>
              </a:pPr>
              <a:r>
                <a:rPr lang="en-US" b="1" dirty="0">
                  <a:solidFill>
                    <a:srgbClr val="333639"/>
                  </a:solidFill>
                </a:rPr>
                <a:t>Interactive partition</a:t>
              </a:r>
              <a:r>
                <a:rPr lang="en-US" dirty="0">
                  <a:solidFill>
                    <a:srgbClr val="333639"/>
                  </a:solidFill>
                </a:rPr>
                <a:t>: </a:t>
              </a:r>
              <a:br>
                <a:rPr lang="en-US" dirty="0">
                  <a:solidFill>
                    <a:srgbClr val="333639"/>
                  </a:solidFill>
                </a:rPr>
              </a:br>
              <a:r>
                <a:rPr lang="en-US" dirty="0">
                  <a:solidFill>
                    <a:srgbClr val="333639"/>
                  </a:solidFill>
                </a:rPr>
                <a:t>max resources: 8 cores, 16hr</a:t>
              </a:r>
              <a:endParaRPr lang="nl-BE" dirty="0">
                <a:solidFill>
                  <a:srgbClr val="333639"/>
                </a:solidFill>
              </a:endParaRPr>
            </a:p>
          </p:txBody>
        </p:sp>
        <p:sp>
          <p:nvSpPr>
            <p:cNvPr id="5" name="TextBox 4">
              <a:extLst>
                <a:ext uri="{FF2B5EF4-FFF2-40B4-BE49-F238E27FC236}">
                  <a16:creationId xmlns:a16="http://schemas.microsoft.com/office/drawing/2014/main" id="{6B4A7B03-9A15-75B0-C532-6DC8CFC78AB0}"/>
                </a:ext>
              </a:extLst>
            </p:cNvPr>
            <p:cNvSpPr txBox="1"/>
            <p:nvPr/>
          </p:nvSpPr>
          <p:spPr>
            <a:xfrm>
              <a:off x="9310167" y="5026245"/>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789526718"/>
      </p:ext>
    </p:extLst>
  </p:cSld>
  <p:clrMapOvr>
    <a:masterClrMapping/>
  </p:clrMapOvr>
  <mc:AlternateContent xmlns:mc="http://schemas.openxmlformats.org/markup-compatibility/2006" xmlns:p14="http://schemas.microsoft.com/office/powerpoint/2010/main">
    <mc:Choice Requires="p14">
      <p:transition spd="slow" p14:dur="2000" advTm="143980"/>
    </mc:Choice>
    <mc:Fallback xmlns="">
      <p:transition spd="slow" advTm="14398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400054"/>
            <a:ext cx="4825752" cy="2354491"/>
          </a:xfrm>
          <a:prstGeom prst="rect">
            <a:avLst/>
          </a:prstGeom>
          <a:noFill/>
          <a:ln w="19050">
            <a:solidFill>
              <a:schemeClr val="accent5"/>
            </a:solidFill>
          </a:ln>
        </p:spPr>
        <p:txBody>
          <a:bodyPr wrap="square" rtlCol="0" anchor="ctr">
            <a:spAutoFit/>
          </a:bodyPr>
          <a:lstStyle/>
          <a:p>
            <a:pPr marL="342900" indent="-342900">
              <a:buClr>
                <a:srgbClr val="DB6C30"/>
              </a:buClr>
              <a:buFont typeface="Wingdings" panose="05000000000000000000" pitchFamily="2" charset="2"/>
              <a:buChar char="q"/>
            </a:pPr>
            <a:r>
              <a:rPr lang="en-US" sz="2100" dirty="0"/>
              <a:t>Everything is available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Clr>
                <a:srgbClr val="DB6C30"/>
              </a:buClr>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~2 </a:t>
            </a:r>
            <a:r>
              <a:rPr lang="en-US" sz="2100" dirty="0" err="1"/>
              <a:t>hrs</a:t>
            </a:r>
            <a:br>
              <a:rPr lang="en-US" sz="2100" dirty="0"/>
            </a:br>
            <a:r>
              <a:rPr lang="en-US" sz="2100" dirty="0"/>
              <a:t>- Optional videos: ~1 </a:t>
            </a:r>
            <a:r>
              <a:rPr lang="en-US" sz="2100" dirty="0" err="1"/>
              <a:t>hr</a:t>
            </a:r>
            <a:endParaRPr lang="en-US" sz="2100" dirty="0"/>
          </a:p>
        </p:txBody>
      </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Training material</a:t>
            </a:r>
            <a:endParaRPr lang="en-US" altLang="en-US" dirty="0"/>
          </a:p>
        </p:txBody>
      </p:sp>
      <p:sp>
        <p:nvSpPr>
          <p:cNvPr id="2" name="TextBox 1">
            <a:extLst>
              <a:ext uri="{FF2B5EF4-FFF2-40B4-BE49-F238E27FC236}">
                <a16:creationId xmlns:a16="http://schemas.microsoft.com/office/drawing/2014/main" id="{282E1DB2-6DCD-C921-2B38-CFF384E30746}"/>
              </a:ext>
            </a:extLst>
          </p:cNvPr>
          <p:cNvSpPr txBox="1"/>
          <p:nvPr/>
        </p:nvSpPr>
        <p:spPr>
          <a:xfrm>
            <a:off x="838200" y="4169112"/>
            <a:ext cx="4825752" cy="1061829"/>
          </a:xfrm>
          <a:prstGeom prst="rect">
            <a:avLst/>
          </a:prstGeom>
          <a:noFill/>
          <a:ln w="19050">
            <a:solidFill>
              <a:schemeClr val="accent5"/>
            </a:solidFill>
          </a:ln>
        </p:spPr>
        <p:txBody>
          <a:bodyPr wrap="square" rtlCol="0" anchor="ctr">
            <a:spAutoFit/>
          </a:bodyPr>
          <a:lstStyle/>
          <a:p>
            <a:pPr>
              <a:buClr>
                <a:srgbClr val="DB6C30"/>
              </a:buClr>
            </a:pPr>
            <a:r>
              <a:rPr lang="en-US" sz="2100" dirty="0"/>
              <a:t>B</a:t>
            </a:r>
            <a:r>
              <a:rPr lang="nl-BE" sz="2100" dirty="0"/>
              <a:t>y </a:t>
            </a:r>
            <a:r>
              <a:rPr lang="nl-BE" sz="2100" dirty="0" err="1"/>
              <a:t>registering</a:t>
            </a:r>
            <a:r>
              <a:rPr lang="nl-BE" sz="2100" dirty="0"/>
              <a:t> </a:t>
            </a:r>
            <a:r>
              <a:rPr lang="nl-BE" sz="2100" dirty="0" err="1"/>
              <a:t>and</a:t>
            </a:r>
            <a:r>
              <a:rPr lang="nl-BE" sz="2100" dirty="0"/>
              <a:t> </a:t>
            </a:r>
            <a:r>
              <a:rPr lang="nl-BE" sz="2100" dirty="0" err="1"/>
              <a:t>participating</a:t>
            </a:r>
            <a:r>
              <a:rPr lang="nl-BE" sz="2100" dirty="0"/>
              <a:t> in VSC </a:t>
            </a:r>
            <a:r>
              <a:rPr lang="nl-BE" sz="2100" dirty="0" err="1"/>
              <a:t>trainings</a:t>
            </a:r>
            <a:r>
              <a:rPr lang="nl-BE" sz="2100" dirty="0"/>
              <a:t>, </a:t>
            </a:r>
            <a:r>
              <a:rPr lang="nl-BE" sz="2100" dirty="0" err="1"/>
              <a:t>you</a:t>
            </a:r>
            <a:r>
              <a:rPr lang="nl-BE" sz="2100" dirty="0"/>
              <a:t> accept </a:t>
            </a:r>
            <a:r>
              <a:rPr lang="nl-BE" sz="2100" dirty="0" err="1"/>
              <a:t>to</a:t>
            </a:r>
            <a:r>
              <a:rPr lang="nl-BE" sz="2100" dirty="0"/>
              <a:t> </a:t>
            </a:r>
            <a:r>
              <a:rPr lang="nl-BE" sz="2100" dirty="0" err="1"/>
              <a:t>abide</a:t>
            </a:r>
            <a:r>
              <a:rPr lang="nl-BE" sz="2100" dirty="0"/>
              <a:t> </a:t>
            </a:r>
            <a:r>
              <a:rPr lang="nl-BE" sz="2100" dirty="0" err="1"/>
              <a:t>by</a:t>
            </a:r>
            <a:r>
              <a:rPr lang="nl-BE" sz="2100" dirty="0"/>
              <a:t> </a:t>
            </a:r>
            <a:r>
              <a:rPr lang="nl-BE" sz="2100" dirty="0" err="1"/>
              <a:t>the</a:t>
            </a:r>
            <a:br>
              <a:rPr lang="nl-BE" sz="2100" dirty="0"/>
            </a:br>
            <a:r>
              <a:rPr lang="nl-BE" sz="2100" dirty="0">
                <a:hlinkClick r:id="rId4"/>
              </a:rPr>
              <a:t>VSC training Code of </a:t>
            </a:r>
            <a:r>
              <a:rPr lang="nl-BE" sz="2100" dirty="0" err="1">
                <a:hlinkClick r:id="rId4"/>
              </a:rPr>
              <a:t>Conduct</a:t>
            </a:r>
            <a:endParaRPr lang="en-US" sz="2100" dirty="0"/>
          </a:p>
        </p:txBody>
      </p:sp>
    </p:spTree>
    <p:extLst>
      <p:ext uri="{BB962C8B-B14F-4D97-AF65-F5344CB8AC3E}">
        <p14:creationId xmlns:p14="http://schemas.microsoft.com/office/powerpoint/2010/main" val="2903593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2646334908"/>
              </p:ext>
            </p:extLst>
          </p:nvPr>
        </p:nvGraphicFramePr>
        <p:xfrm>
          <a:off x="695400" y="793221"/>
          <a:ext cx="10081120" cy="4241203"/>
        </p:xfrm>
        <a:graphic>
          <a:graphicData uri="http://schemas.openxmlformats.org/drawingml/2006/table">
            <a:tbl>
              <a:tblPr>
                <a:tableStyleId>{5C22544A-7EE6-4342-B048-85BDC9FD1C3A}</a:tableStyleId>
              </a:tblPr>
              <a:tblGrid>
                <a:gridCol w="2130827">
                  <a:extLst>
                    <a:ext uri="{9D8B030D-6E8A-4147-A177-3AD203B41FA5}">
                      <a16:colId xmlns:a16="http://schemas.microsoft.com/office/drawing/2014/main" val="1052959117"/>
                    </a:ext>
                  </a:extLst>
                </a:gridCol>
                <a:gridCol w="1878445">
                  <a:extLst>
                    <a:ext uri="{9D8B030D-6E8A-4147-A177-3AD203B41FA5}">
                      <a16:colId xmlns:a16="http://schemas.microsoft.com/office/drawing/2014/main" val="44479686"/>
                    </a:ext>
                  </a:extLst>
                </a:gridCol>
                <a:gridCol w="1127915">
                  <a:extLst>
                    <a:ext uri="{9D8B030D-6E8A-4147-A177-3AD203B41FA5}">
                      <a16:colId xmlns:a16="http://schemas.microsoft.com/office/drawing/2014/main" val="2291407436"/>
                    </a:ext>
                  </a:extLst>
                </a:gridCol>
                <a:gridCol w="1564338">
                  <a:extLst>
                    <a:ext uri="{9D8B030D-6E8A-4147-A177-3AD203B41FA5}">
                      <a16:colId xmlns:a16="http://schemas.microsoft.com/office/drawing/2014/main" val="4190090989"/>
                    </a:ext>
                  </a:extLst>
                </a:gridCol>
                <a:gridCol w="1687720">
                  <a:extLst>
                    <a:ext uri="{9D8B030D-6E8A-4147-A177-3AD203B41FA5}">
                      <a16:colId xmlns:a16="http://schemas.microsoft.com/office/drawing/2014/main" val="3999970807"/>
                    </a:ext>
                  </a:extLst>
                </a:gridCol>
                <a:gridCol w="1691875">
                  <a:extLst>
                    <a:ext uri="{9D8B030D-6E8A-4147-A177-3AD203B41FA5}">
                      <a16:colId xmlns:a16="http://schemas.microsoft.com/office/drawing/2014/main" val="3433497480"/>
                    </a:ext>
                  </a:extLst>
                </a:gridCol>
              </a:tblGrid>
              <a:tr h="439528">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08968">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3455</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batch_icelake</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439528">
                <a:tc>
                  <a:txBody>
                    <a:bodyPr/>
                    <a:lstStyle/>
                    <a:p>
                      <a:pPr algn="ctr" fontAlgn="b"/>
                      <a:r>
                        <a:rPr lang="en-US" sz="1800" u="none" strike="noStrike" dirty="0">
                          <a:effectLst/>
                        </a:rPr>
                        <a:t>Sapphire Rapids</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chemeClr val="tx1"/>
                          </a:solidFill>
                          <a:effectLst/>
                          <a:latin typeface="+mn-lt"/>
                        </a:rPr>
                        <a:t>Xeon 8468</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96</a:t>
                      </a: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2500</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batch_</a:t>
                      </a:r>
                      <a:br>
                        <a:rPr lang="en-US" sz="1800" b="0" i="0" u="none" strike="noStrike" dirty="0">
                          <a:solidFill>
                            <a:srgbClr val="000000"/>
                          </a:solidFill>
                          <a:effectLst/>
                          <a:latin typeface="Calibri" panose="020F0502020204030204" pitchFamily="34" charset="0"/>
                        </a:rPr>
                      </a:br>
                      <a:r>
                        <a:rPr lang="en-US" sz="1800" b="0" i="0" u="none" strike="noStrike" dirty="0" err="1">
                          <a:solidFill>
                            <a:srgbClr val="000000"/>
                          </a:solidFill>
                          <a:effectLst/>
                          <a:latin typeface="Calibri" panose="020F0502020204030204" pitchFamily="34" charset="0"/>
                        </a:rPr>
                        <a:t>sapphirerapids</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83547904"/>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28000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bigmem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Xeon</a:t>
                      </a:r>
                      <a:r>
                        <a:rPr kumimoji="0" lang="nl-BE" sz="1800" b="0" i="0" u="none" strike="noStrike" kern="1200" cap="none" spc="0" normalizeH="0" baseline="0" noProof="0" dirty="0">
                          <a:ln>
                            <a:noFill/>
                          </a:ln>
                          <a:solidFill>
                            <a:srgbClr val="333639"/>
                          </a:solidFill>
                          <a:effectLst/>
                          <a:uLnTx/>
                          <a:uFillTx/>
                          <a:latin typeface="+mn-lt"/>
                          <a:ea typeface="+mn-ea"/>
                          <a:cs typeface="+mn-cs"/>
                        </a:rPr>
                        <a:t> 8360Y</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8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111900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hugemem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9372015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A100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7000</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gpu_a100</a:t>
                      </a:r>
                    </a:p>
                  </a:txBody>
                  <a:tcPr marL="9525" marR="9525" marT="9525" marB="0" anchor="ctr"/>
                </a:tc>
                <a:extLst>
                  <a:ext uri="{0D108BD9-81ED-4DB2-BD59-A6C34878D82A}">
                    <a16:rowId xmlns:a16="http://schemas.microsoft.com/office/drawing/2014/main" val="130448043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Genoa H100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Epyc</a:t>
                      </a:r>
                      <a:r>
                        <a:rPr kumimoji="0" lang="nl-BE" sz="1800" b="0" i="0" u="none" strike="noStrike" kern="1200" cap="none" spc="0" normalizeH="0" baseline="0" noProof="0" dirty="0">
                          <a:ln>
                            <a:noFill/>
                          </a:ln>
                          <a:solidFill>
                            <a:srgbClr val="333639"/>
                          </a:solidFill>
                          <a:effectLst/>
                          <a:uLnTx/>
                          <a:uFillTx/>
                          <a:latin typeface="+mn-lt"/>
                          <a:ea typeface="+mn-ea"/>
                          <a:cs typeface="+mn-cs"/>
                        </a:rPr>
                        <a:t> 9334 </a:t>
                      </a:r>
                      <a:r>
                        <a:rPr lang="en-US" sz="1800" b="1" u="none" strike="noStrike" dirty="0">
                          <a:effectLst/>
                        </a:rPr>
                        <a:t>4xH100</a:t>
                      </a:r>
                      <a:r>
                        <a:rPr lang="en-US" sz="1800" u="none" strike="noStrike" dirty="0">
                          <a:effectLst/>
                        </a:rPr>
                        <a:t> SXM5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64</a:t>
                      </a: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chemeClr val="tx1"/>
                          </a:solidFill>
                          <a:effectLst/>
                          <a:latin typeface="+mn-lt"/>
                        </a:rPr>
                        <a:t>11700</a:t>
                      </a:r>
                    </a:p>
                  </a:txBody>
                  <a:tcPr marL="9525" marR="9525" marT="9525" marB="0" anchor="ctr"/>
                </a:tc>
                <a:tc>
                  <a:txBody>
                    <a:bodyPr/>
                    <a:lstStyle/>
                    <a:p>
                      <a:pPr algn="ctr" fontAlgn="b"/>
                      <a:r>
                        <a:rPr lang="en-US" sz="1800" b="0" i="0" u="none" strike="noStrike" dirty="0">
                          <a:solidFill>
                            <a:schemeClr val="tx1"/>
                          </a:solidFill>
                          <a:effectLst/>
                          <a:latin typeface="+mn-lt"/>
                        </a:rPr>
                        <a:t>gpu_h100</a:t>
                      </a:r>
                    </a:p>
                  </a:txBody>
                  <a:tcPr marL="9525" marR="9525" marT="9525" marB="0" anchor="ctr"/>
                </a:tc>
                <a:extLst>
                  <a:ext uri="{0D108BD9-81ED-4DB2-BD59-A6C34878D82A}">
                    <a16:rowId xmlns:a16="http://schemas.microsoft.com/office/drawing/2014/main" val="225280647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t>
                      </a: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1" i="0" u="none" strike="noStrike" dirty="0">
                          <a:solidFill>
                            <a:schemeClr val="tx1"/>
                          </a:solidFill>
                          <a:effectLst/>
                          <a:latin typeface="+mn-lt"/>
                        </a:rPr>
                        <a:t>7500</a:t>
                      </a:r>
                    </a:p>
                  </a:txBody>
                  <a:tcPr marL="9525" marR="9525" marT="9525" marB="0" anchor="ctr"/>
                </a:tc>
                <a:tc>
                  <a:txBody>
                    <a:bodyPr/>
                    <a:lstStyle/>
                    <a:p>
                      <a:pPr algn="ctr" fontAlgn="b"/>
                      <a:r>
                        <a:rPr lang="en-US" sz="1800" b="0" i="0" u="none" strike="noStrike" dirty="0">
                          <a:solidFill>
                            <a:schemeClr val="tx1"/>
                          </a:solidFill>
                          <a:effectLst/>
                          <a:latin typeface="+mn-lt"/>
                        </a:rPr>
                        <a:t>interactive</a:t>
                      </a:r>
                    </a:p>
                  </a:txBody>
                  <a:tcPr marL="9525" marR="9525" marT="9525" marB="0" anchor="ctr"/>
                </a:tc>
                <a:extLst>
                  <a:ext uri="{0D108BD9-81ED-4DB2-BD59-A6C34878D82A}">
                    <a16:rowId xmlns:a16="http://schemas.microsoft.com/office/drawing/2014/main" val="3876089204"/>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lvl="0">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a:t>
            </a:r>
            <a:r>
              <a:rPr lang="en-US" altLang="en-US" sz="3200" dirty="0"/>
              <a:t>–</a:t>
            </a: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 </a:t>
            </a:r>
            <a:r>
              <a:rPr kumimoji="0" lang="en-US" altLang="en-US" sz="3200" b="0" i="0" u="none" strike="noStrike" kern="1200" cap="none" spc="0" normalizeH="0" baseline="0" noProof="0" dirty="0" err="1">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wICE</a:t>
            </a:r>
            <a:endPar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endParaRPr>
          </a:p>
        </p:txBody>
      </p:sp>
      <p:grpSp>
        <p:nvGrpSpPr>
          <p:cNvPr id="8" name="Group 7">
            <a:extLst>
              <a:ext uri="{FF2B5EF4-FFF2-40B4-BE49-F238E27FC236}">
                <a16:creationId xmlns:a16="http://schemas.microsoft.com/office/drawing/2014/main" id="{D6F1F406-D225-EBE3-B2F3-5785255B49A7}"/>
              </a:ext>
            </a:extLst>
          </p:cNvPr>
          <p:cNvGrpSpPr/>
          <p:nvPr/>
        </p:nvGrpSpPr>
        <p:grpSpPr>
          <a:xfrm>
            <a:off x="695400" y="5238492"/>
            <a:ext cx="10081119" cy="923330"/>
            <a:chOff x="946173" y="5005393"/>
            <a:chExt cx="9645355" cy="923330"/>
          </a:xfrm>
        </p:grpSpPr>
        <p:sp>
          <p:nvSpPr>
            <p:cNvPr id="9" name="TextBox 1">
              <a:extLst>
                <a:ext uri="{FF2B5EF4-FFF2-40B4-BE49-F238E27FC236}">
                  <a16:creationId xmlns:a16="http://schemas.microsoft.com/office/drawing/2014/main" id="{E142B640-CEF2-6705-2C46-F273E3964179}"/>
                </a:ext>
              </a:extLst>
            </p:cNvPr>
            <p:cNvSpPr txBox="1"/>
            <p:nvPr/>
          </p:nvSpPr>
          <p:spPr>
            <a:xfrm>
              <a:off x="946173" y="5005393"/>
              <a:ext cx="9645355" cy="923330"/>
            </a:xfrm>
            <a:prstGeom prst="rect">
              <a:avLst/>
            </a:prstGeom>
            <a:noFill/>
            <a:ln w="25400">
              <a:solidFill>
                <a:schemeClr val="accent1"/>
              </a:solidFill>
            </a:ln>
          </p:spPr>
          <p:txBody>
            <a:bodyPr wrap="square" numCol="2" spcCol="144000"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Phase 1:</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since September 2022</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HDR (100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960 GB</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a:solidFill>
                    <a:srgbClr val="333639"/>
                  </a:solidFill>
                  <a:latin typeface="FlandersArtSans-Regular"/>
                </a:rPr>
                <a:t>Interactive partition</a:t>
              </a:r>
              <a:r>
                <a:rPr lang="en-US" dirty="0">
                  <a:solidFill>
                    <a:srgbClr val="333639"/>
                  </a:solidFill>
                  <a:latin typeface="FlandersArtSans-Regular"/>
                </a:rPr>
                <a:t>: </a:t>
              </a:r>
              <a:br>
                <a:rPr lang="en-US" dirty="0">
                  <a:solidFill>
                    <a:srgbClr val="333639"/>
                  </a:solidFill>
                  <a:latin typeface="FlandersArtSans-Regular"/>
                </a:rPr>
              </a:br>
              <a:r>
                <a:rPr lang="en-US" dirty="0">
                  <a:solidFill>
                    <a:srgbClr val="333639"/>
                  </a:solidFill>
                  <a:latin typeface="FlandersArtSans-Regular"/>
                </a:rPr>
                <a:t>max resources: 8 cores, 1 GPU, 16hr</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10" name="TextBox 2">
              <a:extLst>
                <a:ext uri="{FF2B5EF4-FFF2-40B4-BE49-F238E27FC236}">
                  <a16:creationId xmlns:a16="http://schemas.microsoft.com/office/drawing/2014/main" id="{DDCBDC5E-DAC0-96B3-077D-AB2E46969FF0}"/>
                </a:ext>
              </a:extLst>
            </p:cNvPr>
            <p:cNvSpPr txBox="1"/>
            <p:nvPr/>
          </p:nvSpPr>
          <p:spPr>
            <a:xfrm>
              <a:off x="9101457" y="5005393"/>
              <a:ext cx="1476163" cy="369332"/>
            </a:xfrm>
            <a:prstGeom prst="rect">
              <a:avLst/>
            </a:prstGeom>
            <a:solidFill>
              <a:schemeClr val="accent2"/>
            </a:solidFill>
            <a:ln w="25400">
              <a:solidFill>
                <a:schemeClr val="accent1"/>
              </a:solidFill>
            </a:ln>
          </p:spPr>
          <p:txBody>
            <a:bodyPr wrap="square"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2387768626"/>
      </p:ext>
    </p:extLst>
  </p:cSld>
  <p:clrMapOvr>
    <a:masterClrMapping/>
  </p:clrMapOvr>
  <mc:AlternateContent xmlns:mc="http://schemas.openxmlformats.org/markup-compatibility/2006" xmlns:p14="http://schemas.microsoft.com/office/powerpoint/2010/main">
    <mc:Choice Requires="p14">
      <p:transition spd="slow" p14:dur="2000" advTm="177485"/>
    </mc:Choice>
    <mc:Fallback xmlns="">
      <p:transition spd="slow" advTm="17748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908104" y="3748062"/>
            <a:ext cx="1839292" cy="1800000"/>
            <a:chOff x="7555434" y="-124702"/>
            <a:chExt cx="1839292" cy="1800000"/>
          </a:xfrm>
        </p:grpSpPr>
        <p:sp>
          <p:nvSpPr>
            <p:cNvPr id="20" name="Cross 19"/>
            <p:cNvSpPr/>
            <p:nvPr/>
          </p:nvSpPr>
          <p:spPr>
            <a:xfrm rot="2696149">
              <a:off x="7594132" y="-124702"/>
              <a:ext cx="1800000" cy="1800000"/>
            </a:xfrm>
            <a:prstGeom prst="plus">
              <a:avLst>
                <a:gd name="adj" fmla="val 41222"/>
              </a:avLst>
            </a:prstGeom>
            <a:solidFill>
              <a:srgbClr val="FF0000">
                <a:alpha val="67000"/>
              </a:srgbClr>
            </a:solidFill>
            <a:ln>
              <a:solidFill>
                <a:srgbClr val="C0000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ounded Rectangle 60">
              <a:extLst>
                <a:ext uri="{FF2B5EF4-FFF2-40B4-BE49-F238E27FC236}">
                  <a16:creationId xmlns:a16="http://schemas.microsoft.com/office/drawing/2014/main" id="{5F032C59-944D-41A3-943E-9B4EA37C5211}"/>
                </a:ext>
              </a:extLst>
            </p:cNvPr>
            <p:cNvSpPr/>
            <p:nvPr/>
          </p:nvSpPr>
          <p:spPr>
            <a:xfrm>
              <a:off x="7555434" y="311840"/>
              <a:ext cx="1839292" cy="91387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33639"/>
                  </a:solidFill>
                </a:rPr>
                <a:t>No Dedicated Login Nodes</a:t>
              </a:r>
            </a:p>
          </p:txBody>
        </p:sp>
      </p:grpSp>
      <p:grpSp>
        <p:nvGrpSpPr>
          <p:cNvPr id="28" name="Group 27"/>
          <p:cNvGrpSpPr/>
          <p:nvPr/>
        </p:nvGrpSpPr>
        <p:grpSpPr>
          <a:xfrm>
            <a:off x="780528" y="1484784"/>
            <a:ext cx="4737549" cy="4324888"/>
            <a:chOff x="420487" y="1888196"/>
            <a:chExt cx="4737549" cy="4324888"/>
          </a:xfrm>
        </p:grpSpPr>
        <p:grpSp>
          <p:nvGrpSpPr>
            <p:cNvPr id="16" name="Group 15"/>
            <p:cNvGrpSpPr/>
            <p:nvPr/>
          </p:nvGrpSpPr>
          <p:grpSpPr>
            <a:xfrm>
              <a:off x="420487" y="1888196"/>
              <a:ext cx="4731491" cy="3744416"/>
              <a:chOff x="479376" y="1443092"/>
              <a:chExt cx="4731491" cy="3744416"/>
            </a:xfrm>
          </p:grpSpPr>
          <p:sp>
            <p:nvSpPr>
              <p:cNvPr id="61" name="Rounded Rectangle 60"/>
              <p:cNvSpPr/>
              <p:nvPr/>
            </p:nvSpPr>
            <p:spPr>
              <a:xfrm>
                <a:off x="479376" y="1978422"/>
                <a:ext cx="4731491" cy="3209086"/>
              </a:xfrm>
              <a:prstGeom prst="roundRect">
                <a:avLst>
                  <a:gd name="adj" fmla="val 683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12BA0A7F-6D16-43C6-B6AB-D8E148BD9DB2}"/>
                  </a:ext>
                </a:extLst>
              </p:cNvPr>
              <p:cNvSpPr txBox="1"/>
              <p:nvPr/>
            </p:nvSpPr>
            <p:spPr>
              <a:xfrm>
                <a:off x="825568" y="1443092"/>
                <a:ext cx="1231427" cy="369332"/>
              </a:xfrm>
              <a:prstGeom prst="rect">
                <a:avLst/>
              </a:prstGeom>
              <a:noFill/>
            </p:spPr>
            <p:txBody>
              <a:bodyPr wrap="none" rtlCol="0">
                <a:spAutoFit/>
              </a:bodyPr>
              <a:lstStyle/>
              <a:p>
                <a:pPr algn="ctr"/>
                <a:r>
                  <a:rPr lang="nl-BE" b="1" dirty="0" err="1"/>
                  <a:t>Thin</a:t>
                </a:r>
                <a:r>
                  <a:rPr lang="nl-BE" b="1" dirty="0"/>
                  <a:t> </a:t>
                </a:r>
                <a:r>
                  <a:rPr lang="nl-BE" b="1" dirty="0" err="1"/>
                  <a:t>nodes</a:t>
                </a:r>
                <a:endParaRPr lang="nl-BE" b="1" dirty="0"/>
              </a:p>
            </p:txBody>
          </p:sp>
          <p:grpSp>
            <p:nvGrpSpPr>
              <p:cNvPr id="15" name="Group 14"/>
              <p:cNvGrpSpPr/>
              <p:nvPr/>
            </p:nvGrpSpPr>
            <p:grpSpPr>
              <a:xfrm>
                <a:off x="725910" y="2205528"/>
                <a:ext cx="4239238" cy="2785657"/>
                <a:chOff x="725910" y="2205528"/>
                <a:chExt cx="4239238" cy="2785657"/>
              </a:xfrm>
            </p:grpSpPr>
            <p:grpSp>
              <p:nvGrpSpPr>
                <p:cNvPr id="7" name="Group 6">
                  <a:extLst>
                    <a:ext uri="{FF2B5EF4-FFF2-40B4-BE49-F238E27FC236}">
                      <a16:creationId xmlns:a16="http://schemas.microsoft.com/office/drawing/2014/main" id="{83CA99C2-8AF6-41D5-B951-9680D14F690F}"/>
                    </a:ext>
                  </a:extLst>
                </p:cNvPr>
                <p:cNvGrpSpPr/>
                <p:nvPr/>
              </p:nvGrpSpPr>
              <p:grpSpPr>
                <a:xfrm>
                  <a:off x="2847789" y="2205528"/>
                  <a:ext cx="2102082" cy="1237372"/>
                  <a:chOff x="4335173" y="1731635"/>
                  <a:chExt cx="2102082" cy="1237372"/>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725910" y="2205528"/>
                  <a:ext cx="2102082" cy="1237372"/>
                  <a:chOff x="4335173" y="1731635"/>
                  <a:chExt cx="2102082"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364" name="Picture 363">
                    <a:extLst>
                      <a:ext uri="{FF2B5EF4-FFF2-40B4-BE49-F238E27FC236}">
                        <a16:creationId xmlns:a16="http://schemas.microsoft.com/office/drawing/2014/main" id="{640A0266-C112-48B5-9111-E975B28B15C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365" name="Picture 364">
                    <a:extLst>
                      <a:ext uri="{FF2B5EF4-FFF2-40B4-BE49-F238E27FC236}">
                        <a16:creationId xmlns:a16="http://schemas.microsoft.com/office/drawing/2014/main" id="{764D91B9-9366-4477-9A57-46A78DA6176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458" name="Picture 457">
                  <a:extLst>
                    <a:ext uri="{FF2B5EF4-FFF2-40B4-BE49-F238E27FC236}">
                      <a16:creationId xmlns:a16="http://schemas.microsoft.com/office/drawing/2014/main" id="{D8420CA7-DB71-4735-8B1F-4AD8A0FBFC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3082919" y="4690590"/>
                  <a:ext cx="200239" cy="300593"/>
                </a:xfrm>
                <a:prstGeom prst="rect">
                  <a:avLst/>
                </a:prstGeom>
              </p:spPr>
            </p:pic>
            <p:pic>
              <p:nvPicPr>
                <p:cNvPr id="459" name="Picture 458">
                  <a:extLst>
                    <a:ext uri="{FF2B5EF4-FFF2-40B4-BE49-F238E27FC236}">
                      <a16:creationId xmlns:a16="http://schemas.microsoft.com/office/drawing/2014/main" id="{1DFAB496-676B-49DD-9CFE-016083BAEA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63617" y="4690592"/>
                  <a:ext cx="200239" cy="300593"/>
                </a:xfrm>
                <a:prstGeom prst="rect">
                  <a:avLst/>
                </a:prstGeom>
              </p:spPr>
            </p:pic>
            <p:pic>
              <p:nvPicPr>
                <p:cNvPr id="460" name="Picture 459">
                  <a:extLst>
                    <a:ext uri="{FF2B5EF4-FFF2-40B4-BE49-F238E27FC236}">
                      <a16:creationId xmlns:a16="http://schemas.microsoft.com/office/drawing/2014/main" id="{F074FCA7-BFC5-4D3F-852F-DD2072CD0EF1}"/>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46480" y="4690592"/>
                  <a:ext cx="200239" cy="300593"/>
                </a:xfrm>
                <a:prstGeom prst="rect">
                  <a:avLst/>
                </a:prstGeom>
              </p:spPr>
            </p:pic>
            <p:pic>
              <p:nvPicPr>
                <p:cNvPr id="461" name="Picture 460">
                  <a:extLst>
                    <a:ext uri="{FF2B5EF4-FFF2-40B4-BE49-F238E27FC236}">
                      <a16:creationId xmlns:a16="http://schemas.microsoft.com/office/drawing/2014/main" id="{47A17968-5CC6-4A21-B203-F749249FD45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435648" y="4690591"/>
                  <a:ext cx="200239" cy="300593"/>
                </a:xfrm>
                <a:prstGeom prst="rect">
                  <a:avLst/>
                </a:prstGeom>
              </p:spPr>
            </p:pic>
            <p:grpSp>
              <p:nvGrpSpPr>
                <p:cNvPr id="463" name="Group 462">
                  <a:extLst>
                    <a:ext uri="{FF2B5EF4-FFF2-40B4-BE49-F238E27FC236}">
                      <a16:creationId xmlns:a16="http://schemas.microsoft.com/office/drawing/2014/main" id="{B0D69E1A-63F9-44C5-B4CE-AE5FF9C351A9}"/>
                    </a:ext>
                  </a:extLst>
                </p:cNvPr>
                <p:cNvGrpSpPr/>
                <p:nvPr/>
              </p:nvGrpSpPr>
              <p:grpSpPr>
                <a:xfrm>
                  <a:off x="744638" y="3453220"/>
                  <a:ext cx="2102082" cy="1237372"/>
                  <a:chOff x="4335173" y="1731635"/>
                  <a:chExt cx="2102082" cy="1237372"/>
                </a:xfrm>
              </p:grpSpPr>
              <p:pic>
                <p:nvPicPr>
                  <p:cNvPr id="470" name="Picture 469">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471" name="Picture 470">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472" name="Picture 471">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473" name="Picture 47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474" name="Picture 47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475" name="Picture 47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476" name="Picture 47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477" name="Picture 47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478" name="Picture 47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479" name="Picture 478">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480" name="Picture 479">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481" name="Picture 480">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482" name="Picture 481">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483" name="Picture 482">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484" name="Picture 483">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485" name="Picture 484">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486" name="Picture 485">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487" name="Picture 486">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488" name="Picture 487">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489" name="Picture 488">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490" name="Picture 489">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491" name="Picture 490">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492" name="Picture 491">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493" name="Picture 492">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494" name="Picture 493">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495" name="Picture 494">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496" name="Picture 495">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497" name="Picture 496">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498" name="Picture 497">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499" name="Picture 498">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500" name="Picture 499">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501" name="Picture 500">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502" name="Picture 501">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503" name="Picture 502">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504" name="Picture 503">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505" name="Picture 504">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506" name="Picture 505">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507" name="Picture 506">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508" name="Picture 507">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509" name="Picture 508">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187" name="Group 186">
                  <a:extLst>
                    <a:ext uri="{FF2B5EF4-FFF2-40B4-BE49-F238E27FC236}">
                      <a16:creationId xmlns:a16="http://schemas.microsoft.com/office/drawing/2014/main" id="{B0D69E1A-63F9-44C5-B4CE-AE5FF9C351A9}"/>
                    </a:ext>
                  </a:extLst>
                </p:cNvPr>
                <p:cNvGrpSpPr/>
                <p:nvPr/>
              </p:nvGrpSpPr>
              <p:grpSpPr>
                <a:xfrm>
                  <a:off x="2863066" y="3453220"/>
                  <a:ext cx="2102082" cy="1237372"/>
                  <a:chOff x="4335173" y="1731635"/>
                  <a:chExt cx="2102082" cy="1237372"/>
                </a:xfrm>
              </p:grpSpPr>
              <p:pic>
                <p:nvPicPr>
                  <p:cNvPr id="188" name="Picture 187">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189" name="Picture 188">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190" name="Picture 189">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193" name="Picture 19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194" name="Picture 19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195" name="Picture 19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196" name="Picture 19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197" name="Picture 19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198" name="Picture 19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217" name="Picture 216">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218" name="Picture 217">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219" name="Picture 218">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220" name="Picture 219">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221" name="Picture 220">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222" name="Picture 221">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223" name="Picture 222">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224" name="Picture 223">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225" name="Picture 224">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226" name="Picture 225">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227" name="Picture 226">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228" name="Picture 227">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234" name="Picture 233">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235" name="Picture 234">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236" name="Picture 235">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237" name="Picture 236">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238" name="Picture 237">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239" name="Picture 238">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240" name="Picture 239">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241" name="Picture 240">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242" name="Picture 241">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243" name="Picture 242">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244" name="Picture 243">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245" name="Picture 244">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246" name="Picture 245">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247" name="Picture 246">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248" name="Picture 247">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249" name="Picture 248">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250" name="Picture 249">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251" name="Picture 250">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252" name="Picture 251">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253" name="Picture 252">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43064" y="4690589"/>
                  <a:ext cx="200239" cy="300593"/>
                </a:xfrm>
                <a:prstGeom prst="rect">
                  <a:avLst/>
                </a:prstGeom>
              </p:spPr>
            </p:pic>
            <p:pic>
              <p:nvPicPr>
                <p:cNvPr id="254" name="Picture 253">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53897" y="4690589"/>
                  <a:ext cx="200239" cy="300593"/>
                </a:xfrm>
                <a:prstGeom prst="rect">
                  <a:avLst/>
                </a:prstGeom>
              </p:spPr>
            </p:pic>
            <p:pic>
              <p:nvPicPr>
                <p:cNvPr id="255" name="Picture 254">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64730" y="4690589"/>
                  <a:ext cx="200239" cy="300593"/>
                </a:xfrm>
                <a:prstGeom prst="rect">
                  <a:avLst/>
                </a:prstGeom>
              </p:spPr>
            </p:pic>
            <p:pic>
              <p:nvPicPr>
                <p:cNvPr id="256" name="Picture 255">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75563" y="4690589"/>
                  <a:ext cx="200239" cy="300593"/>
                </a:xfrm>
                <a:prstGeom prst="rect">
                  <a:avLst/>
                </a:prstGeom>
              </p:spPr>
            </p:pic>
            <p:pic>
              <p:nvPicPr>
                <p:cNvPr id="257" name="Picture 256">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86396" y="4690589"/>
                  <a:ext cx="200239" cy="300593"/>
                </a:xfrm>
                <a:prstGeom prst="rect">
                  <a:avLst/>
                </a:prstGeom>
              </p:spPr>
            </p:pic>
            <p:pic>
              <p:nvPicPr>
                <p:cNvPr id="258" name="Picture 257">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98184" y="4690589"/>
                  <a:ext cx="200239" cy="300593"/>
                </a:xfrm>
                <a:prstGeom prst="rect">
                  <a:avLst/>
                </a:prstGeom>
              </p:spPr>
            </p:pic>
            <p:pic>
              <p:nvPicPr>
                <p:cNvPr id="259" name="Picture 258">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009017" y="4690589"/>
                  <a:ext cx="200239" cy="300593"/>
                </a:xfrm>
                <a:prstGeom prst="rect">
                  <a:avLst/>
                </a:prstGeom>
              </p:spPr>
            </p:pic>
            <p:pic>
              <p:nvPicPr>
                <p:cNvPr id="260" name="Picture 259">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219850" y="4690589"/>
                  <a:ext cx="200239" cy="300593"/>
                </a:xfrm>
                <a:prstGeom prst="rect">
                  <a:avLst/>
                </a:prstGeom>
              </p:spPr>
            </p:pic>
          </p:grpSp>
        </p:grpSp>
        <p:sp>
          <p:nvSpPr>
            <p:cNvPr id="305" name="TextBox 304"/>
            <p:cNvSpPr txBox="1"/>
            <p:nvPr/>
          </p:nvSpPr>
          <p:spPr>
            <a:xfrm>
              <a:off x="426545" y="5689864"/>
              <a:ext cx="4731491" cy="523220"/>
            </a:xfrm>
            <a:prstGeom prst="rect">
              <a:avLst/>
            </a:prstGeom>
            <a:noFill/>
          </p:spPr>
          <p:txBody>
            <a:bodyPr wrap="square" rtlCol="0">
              <a:spAutoFit/>
            </a:bodyPr>
            <a:lstStyle/>
            <a:p>
              <a:r>
                <a:rPr lang="nl-BE" sz="1400" dirty="0"/>
                <a:t>172x </a:t>
              </a:r>
              <a:r>
                <a:rPr lang="nl-BE" sz="1400" dirty="0" err="1"/>
                <a:t>IceLake</a:t>
              </a:r>
              <a:r>
                <a:rPr lang="nl-BE" sz="1400" dirty="0"/>
                <a:t> 72c 256 GB</a:t>
              </a:r>
              <a:br>
                <a:rPr lang="nl-BE" sz="1400" dirty="0"/>
              </a:br>
              <a:endParaRPr lang="nl-BE" sz="1400" dirty="0"/>
            </a:p>
          </p:txBody>
        </p:sp>
      </p:gr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5x </a:t>
              </a:r>
              <a:r>
                <a:rPr lang="nl-BE" sz="1400" dirty="0" err="1"/>
                <a:t>IceLake</a:t>
              </a:r>
              <a:r>
                <a:rPr lang="nl-BE" sz="1400" dirty="0"/>
                <a:t> 72c 2048 GB</a:t>
              </a:r>
              <a:br>
                <a:rPr lang="nl-BE" sz="1400" dirty="0"/>
              </a:br>
              <a:endParaRPr lang="nl-BE" sz="1400" dirty="0"/>
            </a:p>
          </p:txBody>
        </p:sp>
      </p:grpSp>
      <p:grpSp>
        <p:nvGrpSpPr>
          <p:cNvPr id="22" name="Group 21"/>
          <p:cNvGrpSpPr/>
          <p:nvPr/>
        </p:nvGrpSpPr>
        <p:grpSpPr>
          <a:xfrm>
            <a:off x="5778368" y="3509744"/>
            <a:ext cx="2082621" cy="2515372"/>
            <a:chOff x="8066143" y="1937625"/>
            <a:chExt cx="2082621" cy="2515372"/>
          </a:xfrm>
        </p:grpSpPr>
        <p:grpSp>
          <p:nvGrpSpPr>
            <p:cNvPr id="19" name="Group 18"/>
            <p:cNvGrpSpPr/>
            <p:nvPr/>
          </p:nvGrpSpPr>
          <p:grpSpPr>
            <a:xfrm>
              <a:off x="8066143" y="1937625"/>
              <a:ext cx="2082621" cy="1676084"/>
              <a:chOff x="9407721" y="1690379"/>
              <a:chExt cx="2082621" cy="1676084"/>
            </a:xfrm>
          </p:grpSpPr>
          <p:sp>
            <p:nvSpPr>
              <p:cNvPr id="440" name="TextBox 439">
                <a:extLst>
                  <a:ext uri="{FF2B5EF4-FFF2-40B4-BE49-F238E27FC236}">
                    <a16:creationId xmlns:a16="http://schemas.microsoft.com/office/drawing/2014/main" id="{59763B83-E149-43E1-A2C2-B036D9181447}"/>
                  </a:ext>
                </a:extLst>
              </p:cNvPr>
              <p:cNvSpPr txBox="1"/>
              <p:nvPr/>
            </p:nvSpPr>
            <p:spPr>
              <a:xfrm>
                <a:off x="9407721" y="1690379"/>
                <a:ext cx="2082621" cy="369332"/>
              </a:xfrm>
              <a:prstGeom prst="rect">
                <a:avLst/>
              </a:prstGeom>
              <a:noFill/>
            </p:spPr>
            <p:txBody>
              <a:bodyPr wrap="none" rtlCol="0">
                <a:spAutoFit/>
              </a:bodyPr>
              <a:lstStyle/>
              <a:p>
                <a:r>
                  <a:rPr lang="nl-BE" b="1" dirty="0"/>
                  <a:t>Interactive </a:t>
                </a:r>
                <a:r>
                  <a:rPr lang="nl-BE" b="1" dirty="0" err="1"/>
                  <a:t>nodes</a:t>
                </a:r>
                <a:endParaRPr lang="nl-BE" b="1" dirty="0"/>
              </a:p>
            </p:txBody>
          </p:sp>
          <p:sp>
            <p:nvSpPr>
              <p:cNvPr id="439" name="Rounded Rectangle 167">
                <a:extLst>
                  <a:ext uri="{FF2B5EF4-FFF2-40B4-BE49-F238E27FC236}">
                    <a16:creationId xmlns:a16="http://schemas.microsoft.com/office/drawing/2014/main" id="{C12B8191-CD10-4B87-97C2-6BE7FA024EA5}"/>
                  </a:ext>
                </a:extLst>
              </p:cNvPr>
              <p:cNvSpPr/>
              <p:nvPr/>
            </p:nvSpPr>
            <p:spPr>
              <a:xfrm>
                <a:off x="9479846" y="2184430"/>
                <a:ext cx="2010496" cy="11820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723476" y="2339184"/>
                <a:ext cx="416838" cy="407813"/>
                <a:chOff x="10722190" y="2352094"/>
                <a:chExt cx="416838" cy="407813"/>
              </a:xfrm>
            </p:grpSpPr>
            <p:pic>
              <p:nvPicPr>
                <p:cNvPr id="512" name="Picture 51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22190" y="2352094"/>
                  <a:ext cx="271663" cy="407813"/>
                </a:xfrm>
                <a:prstGeom prst="rect">
                  <a:avLst/>
                </a:prstGeom>
              </p:spPr>
            </p:pic>
            <p:pic>
              <p:nvPicPr>
                <p:cNvPr id="23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3789" y="2380069"/>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p:cNvGrpSpPr/>
              <p:nvPr/>
            </p:nvGrpSpPr>
            <p:grpSpPr>
              <a:xfrm>
                <a:off x="10288511" y="2340875"/>
                <a:ext cx="416838" cy="407813"/>
                <a:chOff x="9846429" y="3113442"/>
                <a:chExt cx="416838" cy="407813"/>
              </a:xfrm>
            </p:grpSpPr>
            <p:pic>
              <p:nvPicPr>
                <p:cNvPr id="293" name="Picture 292">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294"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5" name="Group 294"/>
              <p:cNvGrpSpPr/>
              <p:nvPr/>
            </p:nvGrpSpPr>
            <p:grpSpPr>
              <a:xfrm>
                <a:off x="10036663" y="2833330"/>
                <a:ext cx="416838" cy="407813"/>
                <a:chOff x="10036664" y="3224907"/>
                <a:chExt cx="416838" cy="407813"/>
              </a:xfrm>
            </p:grpSpPr>
            <p:pic>
              <p:nvPicPr>
                <p:cNvPr id="296" name="Picture 295">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297"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10478746" y="2834846"/>
                <a:ext cx="416838" cy="407813"/>
                <a:chOff x="10036664" y="3224907"/>
                <a:chExt cx="416838" cy="407813"/>
              </a:xfrm>
            </p:grpSpPr>
            <p:pic>
              <p:nvPicPr>
                <p:cNvPr id="299" name="Picture 298">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30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1" name="Group 300"/>
              <p:cNvGrpSpPr/>
              <p:nvPr/>
            </p:nvGrpSpPr>
            <p:grpSpPr>
              <a:xfrm>
                <a:off x="9846428" y="2339184"/>
                <a:ext cx="416838" cy="407813"/>
                <a:chOff x="9846429" y="3113442"/>
                <a:chExt cx="416838" cy="407813"/>
              </a:xfrm>
            </p:grpSpPr>
            <p:pic>
              <p:nvPicPr>
                <p:cNvPr id="302" name="Picture 30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303"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7" name="TextBox 306"/>
            <p:cNvSpPr txBox="1"/>
            <p:nvPr/>
          </p:nvSpPr>
          <p:spPr>
            <a:xfrm>
              <a:off x="8066143" y="3714333"/>
              <a:ext cx="2082621" cy="738664"/>
            </a:xfrm>
            <a:prstGeom prst="rect">
              <a:avLst/>
            </a:prstGeom>
            <a:noFill/>
          </p:spPr>
          <p:txBody>
            <a:bodyPr wrap="square" rtlCol="0">
              <a:spAutoFit/>
            </a:bodyPr>
            <a:lstStyle/>
            <a:p>
              <a:r>
                <a:rPr lang="nl-BE" sz="1400" dirty="0"/>
                <a:t>4x </a:t>
              </a:r>
              <a:r>
                <a:rPr lang="nl-BE" sz="1400" dirty="0" err="1"/>
                <a:t>IceLake</a:t>
              </a:r>
              <a:r>
                <a:rPr lang="nl-BE" sz="1400" dirty="0"/>
                <a:t> 64c 512 GB</a:t>
              </a:r>
            </a:p>
            <a:p>
              <a:r>
                <a:rPr lang="nl-BE" sz="1400" dirty="0"/>
                <a:t>1 A100 80GB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t>
              </a:r>
              <a:r>
                <a:rPr lang="nl-BE" sz="1400" dirty="0" err="1"/>
                <a:t>IceLake</a:t>
              </a:r>
              <a:r>
                <a:rPr lang="nl-BE" sz="1400" dirty="0"/>
                <a:t> 72c 512 GB</a:t>
              </a:r>
            </a:p>
            <a:p>
              <a:r>
                <a:rPr lang="nl-BE" sz="1400" dirty="0"/>
                <a:t>4 A100 SXM4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21</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1561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780528" y="2037798"/>
            <a:ext cx="4731491" cy="1679234"/>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TextBox 114">
            <a:extLst>
              <a:ext uri="{FF2B5EF4-FFF2-40B4-BE49-F238E27FC236}">
                <a16:creationId xmlns:a16="http://schemas.microsoft.com/office/drawing/2014/main" id="{12BA0A7F-6D16-43C6-B6AB-D8E148BD9DB2}"/>
              </a:ext>
            </a:extLst>
          </p:cNvPr>
          <p:cNvSpPr txBox="1"/>
          <p:nvPr/>
        </p:nvSpPr>
        <p:spPr>
          <a:xfrm>
            <a:off x="1126720" y="1484784"/>
            <a:ext cx="1231427" cy="369332"/>
          </a:xfrm>
          <a:prstGeom prst="rect">
            <a:avLst/>
          </a:prstGeom>
          <a:noFill/>
        </p:spPr>
        <p:txBody>
          <a:bodyPr wrap="none" rtlCol="0">
            <a:spAutoFit/>
          </a:bodyPr>
          <a:lstStyle/>
          <a:p>
            <a:pPr algn="ctr"/>
            <a:r>
              <a:rPr lang="nl-BE" b="1" dirty="0" err="1"/>
              <a:t>Thin</a:t>
            </a:r>
            <a:r>
              <a:rPr lang="nl-BE" b="1" dirty="0"/>
              <a:t> </a:t>
            </a:r>
            <a:r>
              <a:rPr lang="nl-BE" b="1" dirty="0" err="1"/>
              <a:t>nodes</a:t>
            </a:r>
            <a:endParaRPr lang="nl-BE" b="1" dirty="0"/>
          </a:p>
        </p:txBody>
      </p:sp>
      <p:grpSp>
        <p:nvGrpSpPr>
          <p:cNvPr id="7" name="Group 6">
            <a:extLst>
              <a:ext uri="{FF2B5EF4-FFF2-40B4-BE49-F238E27FC236}">
                <a16:creationId xmlns:a16="http://schemas.microsoft.com/office/drawing/2014/main" id="{83CA99C2-8AF6-41D5-B951-9680D14F690F}"/>
              </a:ext>
            </a:extLst>
          </p:cNvPr>
          <p:cNvGrpSpPr/>
          <p:nvPr/>
        </p:nvGrpSpPr>
        <p:grpSpPr>
          <a:xfrm>
            <a:off x="3148941" y="2247220"/>
            <a:ext cx="2098691" cy="922419"/>
            <a:chOff x="4335173" y="1731635"/>
            <a:chExt cx="2098691" cy="922419"/>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1027062" y="2247220"/>
            <a:ext cx="2098691" cy="1237372"/>
            <a:chOff x="4335173" y="1731635"/>
            <a:chExt cx="2098691"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grpSp>
      <p:sp>
        <p:nvSpPr>
          <p:cNvPr id="305" name="TextBox 304"/>
          <p:cNvSpPr txBox="1"/>
          <p:nvPr/>
        </p:nvSpPr>
        <p:spPr>
          <a:xfrm>
            <a:off x="786586" y="3717032"/>
            <a:ext cx="4731491" cy="523220"/>
          </a:xfrm>
          <a:prstGeom prst="rect">
            <a:avLst/>
          </a:prstGeom>
          <a:noFill/>
        </p:spPr>
        <p:txBody>
          <a:bodyPr wrap="square" rtlCol="0">
            <a:spAutoFit/>
          </a:bodyPr>
          <a:lstStyle/>
          <a:p>
            <a:r>
              <a:rPr lang="nl-BE" sz="1400" dirty="0"/>
              <a:t>68x </a:t>
            </a:r>
            <a:r>
              <a:rPr lang="nl-BE" sz="1400" dirty="0" err="1"/>
              <a:t>Sapphire</a:t>
            </a:r>
            <a:r>
              <a:rPr lang="nl-BE" sz="1400" dirty="0"/>
              <a:t> Rapids 96c 256 GB</a:t>
            </a:r>
            <a:br>
              <a:rPr lang="nl-BE" sz="1400" dirty="0"/>
            </a:br>
            <a:endParaRPr lang="nl-BE" sz="1400" dirty="0"/>
          </a:p>
        </p:txBody>
      </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1x </a:t>
              </a:r>
              <a:r>
                <a:rPr lang="nl-BE" sz="1400" dirty="0" err="1"/>
                <a:t>IceLake</a:t>
              </a:r>
              <a:r>
                <a:rPr lang="nl-BE" sz="1400" dirty="0"/>
                <a:t> 72c 8 TB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AMD </a:t>
              </a:r>
              <a:r>
                <a:rPr lang="nl-BE" sz="1400" dirty="0" err="1"/>
                <a:t>Genoa</a:t>
              </a:r>
              <a:r>
                <a:rPr lang="nl-BE" sz="1400" dirty="0"/>
                <a:t> 64c 768 GB</a:t>
              </a:r>
            </a:p>
            <a:p>
              <a:r>
                <a:rPr lang="nl-BE" sz="1400" dirty="0"/>
                <a:t>4x H100 SXM5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22</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r>
              <a:rPr lang="en-US" altLang="en-US" sz="3200" dirty="0"/>
              <a:t> extension</a:t>
            </a:r>
          </a:p>
        </p:txBody>
      </p:sp>
    </p:spTree>
    <p:extLst>
      <p:ext uri="{BB962C8B-B14F-4D97-AF65-F5344CB8AC3E}">
        <p14:creationId xmlns:p14="http://schemas.microsoft.com/office/powerpoint/2010/main" val="3991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87488" y="4140369"/>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23</a:t>
            </a:fld>
            <a:endParaRPr lang="en-US"/>
          </a:p>
        </p:txBody>
      </p:sp>
    </p:spTree>
    <p:extLst>
      <p:ext uri="{BB962C8B-B14F-4D97-AF65-F5344CB8AC3E}">
        <p14:creationId xmlns:p14="http://schemas.microsoft.com/office/powerpoint/2010/main" val="3174854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24</a:t>
            </a:fld>
            <a:endParaRPr lang="nl-BE" dirty="0"/>
          </a:p>
        </p:txBody>
      </p:sp>
      <p:sp>
        <p:nvSpPr>
          <p:cNvPr id="4" name="Content Placeholder 3"/>
          <p:cNvSpPr>
            <a:spLocks noGrp="1"/>
          </p:cNvSpPr>
          <p:nvPr>
            <p:ph idx="1"/>
          </p:nvPr>
        </p:nvSpPr>
        <p:spPr>
          <a:ln w="19050">
            <a:noFill/>
          </a:ln>
        </p:spPr>
        <p:txBody>
          <a:bodyPr/>
          <a:lstStyle/>
          <a:p>
            <a:pPr marL="324000" indent="-324000">
              <a:buBlip>
                <a:blip r:embed="rId2"/>
              </a:buBlip>
            </a:pPr>
            <a:r>
              <a:rPr lang="en-US" sz="2200" dirty="0"/>
              <a:t>Only you own your files (POSIX)</a:t>
            </a:r>
            <a:br>
              <a:rPr lang="en-US" sz="2200" dirty="0"/>
            </a:br>
            <a:r>
              <a:rPr lang="en-US" sz="2200" dirty="0"/>
              <a:t>Users can share folders via </a:t>
            </a:r>
            <a:r>
              <a:rPr lang="en-US" sz="2200" dirty="0">
                <a:hlinkClick r:id="rId3"/>
              </a:rPr>
              <a:t>VSC groups</a:t>
            </a:r>
            <a:endParaRPr lang="en-US" sz="2200" dirty="0"/>
          </a:p>
          <a:p>
            <a:pPr marL="324000" indent="-324000">
              <a:buBlip>
                <a:blip r:embed="rId2"/>
              </a:buBlip>
            </a:pPr>
            <a:r>
              <a:rPr lang="en-US" sz="2200" dirty="0"/>
              <a:t>A VSC account has 3 default storages (free of charge)</a:t>
            </a:r>
          </a:p>
          <a:p>
            <a:pPr lvl="1">
              <a:buClr>
                <a:srgbClr val="DB6C30"/>
              </a:buClr>
            </a:pPr>
            <a:r>
              <a:rPr lang="en-US" sz="1900" dirty="0">
                <a:latin typeface="Courier New" panose="02070309020205020404" pitchFamily="49" charset="0"/>
                <a:cs typeface="Courier New" panose="02070309020205020404" pitchFamily="49" charset="0"/>
              </a:rPr>
              <a:t>$VSC_HOME</a:t>
            </a:r>
          </a:p>
          <a:p>
            <a:pPr lvl="1">
              <a:buClr>
                <a:srgbClr val="DB6C30"/>
              </a:buClr>
            </a:pPr>
            <a:r>
              <a:rPr lang="en-US" sz="1900" dirty="0">
                <a:latin typeface="Courier New" panose="02070309020205020404" pitchFamily="49" charset="0"/>
                <a:cs typeface="Courier New" panose="02070309020205020404" pitchFamily="49" charset="0"/>
              </a:rPr>
              <a:t>$VSC_DATA</a:t>
            </a:r>
          </a:p>
          <a:p>
            <a:pPr lvl="1">
              <a:buClr>
                <a:srgbClr val="DB6C30"/>
              </a:buClr>
            </a:pPr>
            <a:r>
              <a:rPr lang="en-US" sz="1900" dirty="0">
                <a:latin typeface="Courier New" panose="02070309020205020404" pitchFamily="49" charset="0"/>
                <a:cs typeface="Courier New" panose="02070309020205020404" pitchFamily="49" charset="0"/>
              </a:rPr>
              <a:t>$VSC_SCRATCH</a:t>
            </a:r>
          </a:p>
          <a:p>
            <a:pPr marL="324000" indent="-324000">
              <a:buBlip>
                <a:blip r:embed="rId2"/>
              </a:buBlip>
            </a:pPr>
            <a:r>
              <a:rPr lang="en-US" sz="2200" dirty="0"/>
              <a:t>You can additionally request </a:t>
            </a:r>
            <a:r>
              <a:rPr lang="en-US" sz="2200" dirty="0">
                <a:latin typeface="Courier New" panose="02070309020205020404" pitchFamily="49" charset="0"/>
                <a:cs typeface="Courier New" panose="02070309020205020404" pitchFamily="49" charset="0"/>
              </a:rPr>
              <a:t>staging</a:t>
            </a:r>
            <a:r>
              <a:rPr lang="en-US" sz="2200" dirty="0"/>
              <a:t> storage</a:t>
            </a:r>
          </a:p>
          <a:p>
            <a:pPr marL="324000" indent="-324000">
              <a:buBlip>
                <a:blip r:embed="rId2"/>
              </a:buBlip>
            </a:pPr>
            <a:r>
              <a:rPr lang="en-US" sz="2200" dirty="0"/>
              <a:t>Different storage volumes have different:</a:t>
            </a:r>
          </a:p>
          <a:p>
            <a:pPr lvl="1">
              <a:buClr>
                <a:srgbClr val="DB6C30"/>
              </a:buClr>
            </a:pPr>
            <a:r>
              <a:rPr lang="en-US" sz="1900" dirty="0"/>
              <a:t>mount point</a:t>
            </a:r>
          </a:p>
          <a:p>
            <a:pPr lvl="1">
              <a:buClr>
                <a:srgbClr val="DB6C30"/>
              </a:buClr>
            </a:pPr>
            <a:r>
              <a:rPr lang="en-US" sz="1900" dirty="0"/>
              <a:t>size and performance</a:t>
            </a:r>
          </a:p>
          <a:p>
            <a:pPr lvl="1">
              <a:buClr>
                <a:srgbClr val="DB6C30"/>
              </a:buClr>
            </a:pPr>
            <a:r>
              <a:rPr lang="en-US" sz="1900" dirty="0"/>
              <a:t>use case</a:t>
            </a:r>
          </a:p>
          <a:p>
            <a:pPr lvl="1">
              <a:buClr>
                <a:srgbClr val="DB6C30"/>
              </a:buClr>
            </a:pPr>
            <a:r>
              <a:rPr lang="en-US" sz="1900" dirty="0"/>
              <a:t>backup and maintenance policy</a:t>
            </a:r>
          </a:p>
          <a:p>
            <a:pPr marL="324000" indent="-324000">
              <a:buBlip>
                <a:blip r:embed="rId2"/>
              </a:buBlip>
            </a:pPr>
            <a:r>
              <a:rPr lang="en-US" sz="2200" dirty="0"/>
              <a:t>For more info, see the </a:t>
            </a:r>
            <a:r>
              <a:rPr lang="en-US" sz="2200" dirty="0">
                <a:hlinkClick r:id="rId4"/>
              </a:rPr>
              <a:t>ICTS Service Catalog</a:t>
            </a:r>
            <a:r>
              <a:rPr lang="en-US" sz="2200" dirty="0"/>
              <a:t> (EN/NL)</a:t>
            </a:r>
            <a:br>
              <a:rPr lang="en-US" sz="2200" dirty="0"/>
            </a:br>
            <a:endParaRPr lang="en-US" sz="2200" dirty="0"/>
          </a:p>
        </p:txBody>
      </p:sp>
      <p:sp>
        <p:nvSpPr>
          <p:cNvPr id="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Overview of the Tier-2 storage locations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331052"/>
            <a:ext cx="6552728" cy="3276364"/>
          </a:xfrm>
          <a:ln w="19050">
            <a:solidFill>
              <a:schemeClr val="accent5"/>
            </a:solidFill>
          </a:ln>
        </p:spPr>
        <p:txBody>
          <a:bodyPr anchor="ctr"/>
          <a:lstStyle/>
          <a:p>
            <a:pPr marL="324000" indent="-324000">
              <a:buClr>
                <a:srgbClr val="DB6C30"/>
              </a:buClr>
              <a:buFont typeface="Wingdings" panose="05000000000000000000" pitchFamily="2" charset="2"/>
              <a:buChar char="q"/>
            </a:pPr>
            <a:r>
              <a:rPr lang="en-US" sz="2200" b="1" dirty="0"/>
              <a:t>Avoid using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tmp</a:t>
            </a:r>
            <a:r>
              <a:rPr lang="en-US" sz="2200" b="1" dirty="0">
                <a:latin typeface="Courier New" panose="02070309020205020404" pitchFamily="49" charset="0"/>
                <a:cs typeface="Courier New" panose="02070309020205020404" pitchFamily="49" charset="0"/>
              </a:rPr>
              <a:t> ($TMPDIR)</a:t>
            </a:r>
            <a:r>
              <a:rPr lang="en-US" sz="2200" b="1" dirty="0">
                <a:solidFill>
                  <a:schemeClr val="tx2"/>
                </a:solidFill>
              </a:rPr>
              <a:t>on the login nodes</a:t>
            </a:r>
            <a:br>
              <a:rPr lang="en-US" sz="2200" dirty="0"/>
            </a:br>
            <a:r>
              <a:rPr lang="en-US" sz="2200" dirty="0"/>
              <a:t>It is only 10 GB and is needed by the operating system</a:t>
            </a:r>
            <a:br>
              <a:rPr lang="en-US" sz="2200" dirty="0"/>
            </a:br>
            <a:r>
              <a:rPr lang="en-US" sz="2200" dirty="0"/>
              <a:t>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r>
              <a:rPr lang="en-US" sz="2200" dirty="0"/>
              <a:t>You are automatically logged into your home </a:t>
            </a:r>
            <a:br>
              <a:rPr lang="en-US" sz="2200" dirty="0"/>
            </a:br>
            <a:r>
              <a:rPr lang="en-US" sz="2200" dirty="0"/>
              <a:t>folder upon login. Best to immediately switch</a:t>
            </a:r>
            <a:br>
              <a:rPr lang="en-US" sz="2200" dirty="0"/>
            </a:br>
            <a:r>
              <a:rPr lang="en-US" sz="2200" dirty="0"/>
              <a:t>to some other storage, e.g.</a:t>
            </a:r>
            <a:br>
              <a:rPr lang="en-US" sz="2200" dirty="0"/>
            </a:br>
            <a:r>
              <a:rPr lang="en-US" sz="2200" dirty="0">
                <a:latin typeface="Courier New" panose="02070309020205020404" pitchFamily="49" charset="0"/>
                <a:cs typeface="Courier New" panose="02070309020205020404" pitchFamily="49" charset="0"/>
              </a:rPr>
              <a:t>$ cd $VSC_DATA</a:t>
            </a:r>
          </a:p>
          <a:p>
            <a:pPr marL="324000" indent="-324000">
              <a:buClr>
                <a:srgbClr val="DB6C30"/>
              </a:buClr>
              <a:buFont typeface="Wingdings" panose="05000000000000000000" pitchFamily="2" charset="2"/>
              <a:buChar char="q"/>
            </a:pPr>
            <a:r>
              <a:rPr lang="en-US" sz="2200" dirty="0"/>
              <a:t>Always check your storage balance using </a:t>
            </a:r>
            <a:br>
              <a:rPr lang="en-US" sz="2200" dirty="0"/>
            </a:b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608168" y="98072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25</a:t>
            </a:fld>
            <a:endParaRPr lang="nl-BE" sz="900" dirty="0">
              <a:solidFill>
                <a:schemeClr val="bg1"/>
              </a:solidFill>
            </a:endParaRP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
        <p:nvSpPr>
          <p:cNvPr id="2" name="Rectangle 1"/>
          <p:cNvSpPr/>
          <p:nvPr/>
        </p:nvSpPr>
        <p:spPr>
          <a:xfrm>
            <a:off x="7536160" y="4365104"/>
            <a:ext cx="4104456" cy="1446550"/>
          </a:xfrm>
          <a:prstGeom prst="rect">
            <a:avLst/>
          </a:prstGeom>
        </p:spPr>
        <p:txBody>
          <a:bodyPr wrap="square">
            <a:spAutoFit/>
          </a:bodyPr>
          <a:lstStyle/>
          <a:p>
            <a:pPr marL="324000" indent="-324000">
              <a:buBlip>
                <a:blip r:embed="rId2"/>
              </a:buBlip>
            </a:pPr>
            <a:r>
              <a:rPr lang="en-US" sz="2200" dirty="0"/>
              <a:t> </a:t>
            </a:r>
            <a:r>
              <a:rPr lang="en-US" sz="2200" dirty="0">
                <a:hlinkClick r:id="rId3"/>
              </a:rPr>
              <a:t>Request form for extra storage</a:t>
            </a:r>
            <a:endParaRPr lang="en-US" sz="2200" dirty="0"/>
          </a:p>
          <a:p>
            <a:pPr marL="324000" indent="-324000">
              <a:buBlip>
                <a:blip r:embed="rId2"/>
              </a:buBlip>
            </a:pPr>
            <a:r>
              <a:rPr lang="en-US" sz="2200" dirty="0"/>
              <a:t> </a:t>
            </a:r>
            <a:r>
              <a:rPr lang="en-US" sz="2200" dirty="0">
                <a:hlinkClick r:id="rId4"/>
              </a:rPr>
              <a:t>More info in the service catalog</a:t>
            </a:r>
            <a:endParaRPr lang="en-US" sz="2200" dirty="0"/>
          </a:p>
        </p:txBody>
      </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155034982"/>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Env.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a:t>
                      </a:r>
                      <a:r>
                        <a:rPr lang="en-US" sz="1800" baseline="0" dirty="0">
                          <a:latin typeface="Courier New" panose="02070309020205020404" pitchFamily="49" charset="0"/>
                          <a:cs typeface="Courier New" panose="02070309020205020404" pitchFamily="49" charset="0"/>
                        </a:rPr>
                        <a:t>.snapshot </a:t>
                      </a:r>
                      <a:r>
                        <a:rPr lang="en-US" sz="1800" baseline="0" dirty="0"/>
                        <a:t>folders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a:t>
                      </a:r>
                      <a:r>
                        <a:rPr lang="en-US" sz="1800" b="1" dirty="0" err="1"/>
                        <a:t>quotum</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dirty="0" err="1"/>
                        <a:t>Quotum</a:t>
                      </a:r>
                      <a:r>
                        <a:rPr lang="en-US" sz="1800" b="1" dirty="0"/>
                        <a:t> increase</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config files, …</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graphicFrame>
        <p:nvGraphicFramePr>
          <p:cNvPr id="15" name="Diagram 14"/>
          <p:cNvGraphicFramePr/>
          <p:nvPr>
            <p:extLst>
              <p:ext uri="{D42A27DB-BD31-4B8C-83A1-F6EECF244321}">
                <p14:modId xmlns:p14="http://schemas.microsoft.com/office/powerpoint/2010/main" val="275515246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26</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Tree>
    <p:extLst>
      <p:ext uri="{BB962C8B-B14F-4D97-AF65-F5344CB8AC3E}">
        <p14:creationId xmlns:p14="http://schemas.microsoft.com/office/powerpoint/2010/main" val="4205421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4178640087"/>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1953420933"/>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Env.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a:t>
                      </a:r>
                      <a:r>
                        <a:rPr lang="en-US" sz="1800" b="1" dirty="0" err="1"/>
                        <a:t>quotum</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dirty="0" err="1"/>
                        <a:t>Quotum</a:t>
                      </a:r>
                      <a:r>
                        <a:rPr lang="en-US" sz="1800" b="1" dirty="0"/>
                        <a:t> increase</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27</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Tree>
    <p:extLst>
      <p:ext uri="{BB962C8B-B14F-4D97-AF65-F5344CB8AC3E}">
        <p14:creationId xmlns:p14="http://schemas.microsoft.com/office/powerpoint/2010/main" val="188916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65631628"/>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161862110"/>
              </p:ext>
            </p:extLst>
          </p:nvPr>
        </p:nvGraphicFramePr>
        <p:xfrm>
          <a:off x="5150096" y="188909"/>
          <a:ext cx="5986464" cy="5959273"/>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Env.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Local</a:t>
                      </a:r>
                      <a:endParaRPr lang="nl-BE" sz="1800" dirty="0"/>
                    </a:p>
                  </a:txBody>
                  <a:tcPr/>
                </a:tc>
                <a:extLst>
                  <a:ext uri="{0D108BD9-81ED-4DB2-BD59-A6C34878D82A}">
                    <a16:rowId xmlns:a16="http://schemas.microsoft.com/office/drawing/2014/main" val="1733383960"/>
                  </a:ext>
                </a:extLst>
              </a:tr>
              <a:tr h="550879">
                <a:tc>
                  <a:txBody>
                    <a:bodyPr/>
                    <a:lstStyle/>
                    <a:p>
                      <a:r>
                        <a:rPr lang="en-US" sz="1800" b="1" dirty="0"/>
                        <a:t>Backup</a:t>
                      </a:r>
                      <a:endParaRPr lang="nl-BE" sz="1800" b="1" dirty="0"/>
                    </a:p>
                  </a:txBody>
                  <a:tcPr/>
                </a:tc>
                <a:tc>
                  <a:txBody>
                    <a:bodyPr/>
                    <a:lstStyle/>
                    <a:p>
                      <a:r>
                        <a:rPr lang="en-US" sz="1800" baseline="0" dirty="0"/>
                        <a:t>Files get deleted 30 days after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a:t>
                      </a:r>
                      <a:r>
                        <a:rPr lang="en-US" sz="1800" b="1" dirty="0" err="1"/>
                        <a:t>quotum</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dirty="0" err="1"/>
                        <a:t>Quotum</a:t>
                      </a:r>
                      <a:r>
                        <a:rPr lang="en-US" sz="1800" b="1" dirty="0"/>
                        <a:t> increase</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p>
                      <a:pPr marL="285750" indent="-285750" rtl="0">
                        <a:buFontTx/>
                        <a:buChar char="-"/>
                      </a:pPr>
                      <a:r>
                        <a:rPr lang="en-US" sz="1800" baseline="0" dirty="0"/>
                        <a:t>Avoid folders with &gt;10,000 files</a:t>
                      </a:r>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28</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Tree>
    <p:extLst>
      <p:ext uri="{BB962C8B-B14F-4D97-AF65-F5344CB8AC3E}">
        <p14:creationId xmlns:p14="http://schemas.microsoft.com/office/powerpoint/2010/main" val="93386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3158519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279940030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Env.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a:t>Filesystem</a:t>
                      </a:r>
                      <a:r>
                        <a:rPr lang="en-US" sz="1800" b="1" baseline="0" dirty="0"/>
                        <a:t> type</a:t>
                      </a:r>
                      <a:endParaRPr lang="nl-BE" sz="1800" b="1" dirty="0"/>
                    </a:p>
                  </a:txBody>
                  <a:tcPr/>
                </a:tc>
                <a:tc>
                  <a:txBody>
                    <a:bodyPr/>
                    <a:lstStyle/>
                    <a:p>
                      <a:r>
                        <a:rPr lang="en-US" sz="1800" dirty="0"/>
                        <a:t>Ext4</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a:t>
                      </a:r>
                      <a:r>
                        <a:rPr lang="en-US" sz="1800" b="1" dirty="0" err="1"/>
                        <a:t>quotum</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29</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Tree>
    <p:extLst>
      <p:ext uri="{BB962C8B-B14F-4D97-AF65-F5344CB8AC3E}">
        <p14:creationId xmlns:p14="http://schemas.microsoft.com/office/powerpoint/2010/main" val="1903423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a:t>
            </a:fld>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816080" y="1700808"/>
            <a:ext cx="4374719" cy="3647152"/>
          </a:xfrm>
          <a:prstGeom prst="rect">
            <a:avLst/>
          </a:prstGeom>
          <a:noFill/>
        </p:spPr>
      </p:pic>
      <p:sp>
        <p:nvSpPr>
          <p:cNvPr id="7" name="TextBox 6"/>
          <p:cNvSpPr txBox="1"/>
          <p:nvPr/>
        </p:nvSpPr>
        <p:spPr>
          <a:xfrm>
            <a:off x="858720" y="1712565"/>
            <a:ext cx="5669328" cy="3647152"/>
          </a:xfrm>
          <a:prstGeom prst="rect">
            <a:avLst/>
          </a:prstGeom>
          <a:noFill/>
          <a:ln w="19050">
            <a:solidFill>
              <a:schemeClr val="accent5"/>
            </a:solidFill>
          </a:ln>
        </p:spPr>
        <p:txBody>
          <a:bodyPr wrap="square" rtlCol="0" anchor="ctr">
            <a:spAutoFit/>
          </a:bodyPr>
          <a:lstStyle/>
          <a:p>
            <a:pPr marL="342900" indent="-342900">
              <a:buClr>
                <a:srgbClr val="DB6C30"/>
              </a:buClr>
              <a:buFont typeface="Wingdings" panose="05000000000000000000" pitchFamily="2" charset="2"/>
              <a:buChar char="q"/>
            </a:pPr>
            <a:r>
              <a:rPr lang="en-US" sz="2100" dirty="0"/>
              <a:t>Using supercomputers to solve advanced computational problems</a:t>
            </a:r>
          </a:p>
          <a:p>
            <a:pPr marL="342900" indent="-342900">
              <a:buClr>
                <a:srgbClr val="DB6C30"/>
              </a:buClr>
              <a:buFont typeface="Wingdings" panose="05000000000000000000" pitchFamily="2" charset="2"/>
              <a:buChar char="q"/>
            </a:pPr>
            <a:endParaRPr lang="en-US" sz="2100" dirty="0"/>
          </a:p>
          <a:p>
            <a:pPr marL="342900" indent="-342900">
              <a:buClr>
                <a:srgbClr val="DB6C30"/>
              </a:buClr>
              <a:buFont typeface="Wingdings" panose="05000000000000000000" pitchFamily="2" charset="2"/>
              <a:buChar char="q"/>
            </a:pPr>
            <a:r>
              <a:rPr lang="en-US" sz="2100" dirty="0"/>
              <a:t>Reduce the computation time from days, years, decades or centuries to minutes, hours, days or weeks</a:t>
            </a:r>
          </a:p>
          <a:p>
            <a:pPr marL="342900" indent="-342900">
              <a:buClr>
                <a:srgbClr val="DB6C30"/>
              </a:buClr>
              <a:buFont typeface="Wingdings" panose="05000000000000000000" pitchFamily="2" charset="2"/>
              <a:buChar char="q"/>
            </a:pPr>
            <a:endParaRPr lang="en-US" sz="2100" dirty="0"/>
          </a:p>
          <a:p>
            <a:pPr marL="342900" indent="-342900">
              <a:buClr>
                <a:srgbClr val="DB6C30"/>
              </a:buClr>
              <a:buFont typeface="Wingdings" panose="05000000000000000000" pitchFamily="2" charset="2"/>
              <a:buChar char="q"/>
            </a:pPr>
            <a:r>
              <a:rPr lang="en-US" sz="2100" dirty="0"/>
              <a:t>The key is parallelism</a:t>
            </a:r>
          </a:p>
          <a:p>
            <a:pPr marL="342900" indent="-342900">
              <a:buClr>
                <a:srgbClr val="DB6C30"/>
              </a:buClr>
              <a:buFont typeface="Wingdings" panose="05000000000000000000" pitchFamily="2" charset="2"/>
              <a:buChar char="q"/>
            </a:pPr>
            <a:endParaRPr lang="en-US" sz="2100" dirty="0"/>
          </a:p>
          <a:p>
            <a:pPr marL="342900" indent="-342900">
              <a:buClr>
                <a:srgbClr val="DB6C30"/>
              </a:buClr>
              <a:buFont typeface="Wingdings" panose="05000000000000000000" pitchFamily="2" charset="2"/>
              <a:buChar char="q"/>
            </a:pPr>
            <a:r>
              <a:rPr lang="en-US" sz="2100" dirty="0"/>
              <a:t>Access to specialized hardware</a:t>
            </a:r>
            <a:br>
              <a:rPr lang="en-US" sz="2100" dirty="0"/>
            </a:br>
            <a:r>
              <a:rPr lang="en-US" sz="2100" dirty="0"/>
              <a:t>(GPU, large memory, high-speed interconnect)</a:t>
            </a:r>
          </a:p>
        </p:txBody>
      </p:sp>
    </p:spTree>
    <p:extLst>
      <p:ext uri="{BB962C8B-B14F-4D97-AF65-F5344CB8AC3E}">
        <p14:creationId xmlns:p14="http://schemas.microsoft.com/office/powerpoint/2010/main" val="588907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359128732"/>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90821725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1800" dirty="0">
                          <a:latin typeface="Courier New" panose="02070309020205020404" pitchFamily="49" charset="0"/>
                          <a:cs typeface="Courier New" panose="02070309020205020404" pitchFamily="49" charset="0"/>
                        </a:rPr>
                        <a:t>/staging/</a:t>
                      </a:r>
                      <a:r>
                        <a:rPr lang="en-US" sz="1800" dirty="0" err="1">
                          <a:latin typeface="Courier New" panose="02070309020205020404" pitchFamily="49" charset="0"/>
                          <a:cs typeface="Courier New" panose="02070309020205020404" pitchFamily="49" charset="0"/>
                        </a:rPr>
                        <a:t>leuven</a:t>
                      </a:r>
                      <a:r>
                        <a:rPr lang="en-US" sz="1800" dirty="0">
                          <a:latin typeface="Courier New" panose="02070309020205020404" pitchFamily="49" charset="0"/>
                          <a:cs typeface="Courier New" panose="02070309020205020404" pitchFamily="49" charset="0"/>
                        </a:rPr>
                        <a:t>/stg_000XX</a:t>
                      </a:r>
                      <a:endParaRPr lang="nl-BE" sz="18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a:t>
                      </a:r>
                      <a:r>
                        <a:rPr lang="en-US" sz="1800" b="1" dirty="0" err="1"/>
                        <a:t>quotum</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30</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Tree>
    <p:extLst>
      <p:ext uri="{BB962C8B-B14F-4D97-AF65-F5344CB8AC3E}">
        <p14:creationId xmlns:p14="http://schemas.microsoft.com/office/powerpoint/2010/main" val="3661326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1" name="Group 20">
            <a:extLst>
              <a:ext uri="{FF2B5EF4-FFF2-40B4-BE49-F238E27FC236}">
                <a16:creationId xmlns:a16="http://schemas.microsoft.com/office/drawing/2014/main" id="{A00080C5-0DF6-8DC4-4F78-67E37EF6A32A}"/>
              </a:ext>
            </a:extLst>
          </p:cNvPr>
          <p:cNvGrpSpPr/>
          <p:nvPr/>
        </p:nvGrpSpPr>
        <p:grpSpPr>
          <a:xfrm>
            <a:off x="769220" y="2094957"/>
            <a:ext cx="2208731" cy="2259486"/>
            <a:chOff x="769220" y="2094957"/>
            <a:chExt cx="2208731" cy="2259486"/>
          </a:xfrm>
        </p:grpSpPr>
        <p:sp>
          <p:nvSpPr>
            <p:cNvPr id="3" name="Freeform: Shape 2">
              <a:extLst>
                <a:ext uri="{FF2B5EF4-FFF2-40B4-BE49-F238E27FC236}">
                  <a16:creationId xmlns:a16="http://schemas.microsoft.com/office/drawing/2014/main" id="{034F2C36-31F5-8D31-C8EB-375F925952E5}"/>
                </a:ext>
              </a:extLst>
            </p:cNvPr>
            <p:cNvSpPr/>
            <p:nvPr/>
          </p:nvSpPr>
          <p:spPr>
            <a:xfrm>
              <a:off x="797876" y="2164733"/>
              <a:ext cx="2180057" cy="2180057"/>
            </a:xfrm>
            <a:custGeom>
              <a:avLst/>
              <a:gdLst>
                <a:gd name="connsiteX0" fmla="*/ 1090028 w 2180057"/>
                <a:gd name="connsiteY0" fmla="*/ 0 h 2180057"/>
                <a:gd name="connsiteX1" fmla="*/ 2034021 w 2180057"/>
                <a:gd name="connsiteY1" fmla="*/ 545014 h 2180057"/>
                <a:gd name="connsiteX2" fmla="*/ 1090029 w 2180057"/>
                <a:gd name="connsiteY2" fmla="*/ 1090029 h 2180057"/>
                <a:gd name="connsiteX3" fmla="*/ 1090028 w 2180057"/>
                <a:gd name="connsiteY3" fmla="*/ 0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8" y="0"/>
                  </a:moveTo>
                  <a:cubicBezTo>
                    <a:pt x="1479458" y="0"/>
                    <a:pt x="1839306" y="207758"/>
                    <a:pt x="2034021" y="545014"/>
                  </a:cubicBezTo>
                  <a:lnTo>
                    <a:pt x="1090029" y="1090029"/>
                  </a:lnTo>
                  <a:cubicBezTo>
                    <a:pt x="1090029" y="726686"/>
                    <a:pt x="1090028" y="363343"/>
                    <a:pt x="1090028" y="0"/>
                  </a:cubicBez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7" tIns="252628" rIns="449871"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p:txBody>
        </p:sp>
        <p:sp>
          <p:nvSpPr>
            <p:cNvPr id="4" name="Freeform: Shape 3">
              <a:extLst>
                <a:ext uri="{FF2B5EF4-FFF2-40B4-BE49-F238E27FC236}">
                  <a16:creationId xmlns:a16="http://schemas.microsoft.com/office/drawing/2014/main" id="{9329582C-55B6-70CB-8E2B-D14A2962B31C}"/>
                </a:ext>
              </a:extLst>
            </p:cNvPr>
            <p:cNvSpPr/>
            <p:nvPr/>
          </p:nvSpPr>
          <p:spPr>
            <a:xfrm>
              <a:off x="797894" y="2164728"/>
              <a:ext cx="2180057" cy="2180057"/>
            </a:xfrm>
            <a:custGeom>
              <a:avLst/>
              <a:gdLst>
                <a:gd name="connsiteX0" fmla="*/ 2034021 w 2180057"/>
                <a:gd name="connsiteY0" fmla="*/ 545014 h 2180057"/>
                <a:gd name="connsiteX1" fmla="*/ 2034021 w 2180057"/>
                <a:gd name="connsiteY1" fmla="*/ 1635043 h 2180057"/>
                <a:gd name="connsiteX2" fmla="*/ 1090029 w 2180057"/>
                <a:gd name="connsiteY2" fmla="*/ 1090029 h 2180057"/>
                <a:gd name="connsiteX3" fmla="*/ 2034021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545014"/>
                  </a:moveTo>
                  <a:cubicBezTo>
                    <a:pt x="2228736" y="882270"/>
                    <a:pt x="2228736" y="1297787"/>
                    <a:pt x="2034021" y="1635043"/>
                  </a:cubicBezTo>
                  <a:lnTo>
                    <a:pt x="1090029" y="1090029"/>
                  </a:lnTo>
                  <a:lnTo>
                    <a:pt x="2034021" y="545014"/>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11351" tIns="888477" rIns="47599" bIns="888478"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p:txBody>
        </p:sp>
        <p:sp>
          <p:nvSpPr>
            <p:cNvPr id="6" name="Freeform: Shape 5">
              <a:extLst>
                <a:ext uri="{FF2B5EF4-FFF2-40B4-BE49-F238E27FC236}">
                  <a16:creationId xmlns:a16="http://schemas.microsoft.com/office/drawing/2014/main" id="{41CCD509-0CF8-3EF7-1FEB-D8E22EB8295B}"/>
                </a:ext>
              </a:extLst>
            </p:cNvPr>
            <p:cNvSpPr/>
            <p:nvPr/>
          </p:nvSpPr>
          <p:spPr>
            <a:xfrm>
              <a:off x="797066" y="2163703"/>
              <a:ext cx="2180057" cy="2180057"/>
            </a:xfrm>
            <a:custGeom>
              <a:avLst/>
              <a:gdLst>
                <a:gd name="connsiteX0" fmla="*/ 2034021 w 2180057"/>
                <a:gd name="connsiteY0" fmla="*/ 1635043 h 2180057"/>
                <a:gd name="connsiteX1" fmla="*/ 1090028 w 2180057"/>
                <a:gd name="connsiteY1" fmla="*/ 2180058 h 2180057"/>
                <a:gd name="connsiteX2" fmla="*/ 1090029 w 2180057"/>
                <a:gd name="connsiteY2" fmla="*/ 1090029 h 2180057"/>
                <a:gd name="connsiteX3" fmla="*/ 2034021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1635043"/>
                  </a:moveTo>
                  <a:cubicBezTo>
                    <a:pt x="1839306" y="1972299"/>
                    <a:pt x="1479458" y="2180058"/>
                    <a:pt x="1090028" y="2180058"/>
                  </a:cubicBezTo>
                  <a:cubicBezTo>
                    <a:pt x="1090028" y="1816715"/>
                    <a:pt x="1090029" y="1453372"/>
                    <a:pt x="1090029" y="1090029"/>
                  </a:cubicBezTo>
                  <a:lnTo>
                    <a:pt x="2034021"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6" tIns="1498375" rIns="449872" bIns="252627"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p:txBody>
        </p:sp>
        <p:sp>
          <p:nvSpPr>
            <p:cNvPr id="16" name="Freeform: Shape 15">
              <a:extLst>
                <a:ext uri="{FF2B5EF4-FFF2-40B4-BE49-F238E27FC236}">
                  <a16:creationId xmlns:a16="http://schemas.microsoft.com/office/drawing/2014/main" id="{DA26DAFC-1342-DA17-7EAF-EC556DD7DE47}"/>
                </a:ext>
              </a:extLst>
            </p:cNvPr>
            <p:cNvSpPr/>
            <p:nvPr/>
          </p:nvSpPr>
          <p:spPr>
            <a:xfrm>
              <a:off x="787735" y="2174386"/>
              <a:ext cx="2180057" cy="2180057"/>
            </a:xfrm>
            <a:custGeom>
              <a:avLst/>
              <a:gdLst>
                <a:gd name="connsiteX0" fmla="*/ 1090029 w 2180057"/>
                <a:gd name="connsiteY0" fmla="*/ 2180057 h 2180057"/>
                <a:gd name="connsiteX1" fmla="*/ 146036 w 2180057"/>
                <a:gd name="connsiteY1" fmla="*/ 1635043 h 2180057"/>
                <a:gd name="connsiteX2" fmla="*/ 1090029 w 2180057"/>
                <a:gd name="connsiteY2" fmla="*/ 1090029 h 2180057"/>
                <a:gd name="connsiteX3" fmla="*/ 1090029 w 2180057"/>
                <a:gd name="connsiteY3" fmla="*/ 2180057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9" y="2180057"/>
                  </a:moveTo>
                  <a:cubicBezTo>
                    <a:pt x="700599" y="2180057"/>
                    <a:pt x="340751" y="1972299"/>
                    <a:pt x="146036" y="1635043"/>
                  </a:cubicBezTo>
                  <a:lnTo>
                    <a:pt x="1090029" y="1090029"/>
                  </a:lnTo>
                  <a:lnTo>
                    <a:pt x="1090029" y="2180057"/>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1" tIns="1498374" rIns="1132437" bIns="252628"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p:txBody>
        </p:sp>
        <p:sp>
          <p:nvSpPr>
            <p:cNvPr id="19" name="Freeform: Shape 18">
              <a:extLst>
                <a:ext uri="{FF2B5EF4-FFF2-40B4-BE49-F238E27FC236}">
                  <a16:creationId xmlns:a16="http://schemas.microsoft.com/office/drawing/2014/main" id="{33C6357D-886A-A026-FD5A-7F84D8F6CA5C}"/>
                </a:ext>
              </a:extLst>
            </p:cNvPr>
            <p:cNvSpPr/>
            <p:nvPr/>
          </p:nvSpPr>
          <p:spPr>
            <a:xfrm>
              <a:off x="773620" y="2153020"/>
              <a:ext cx="2180057" cy="2180057"/>
            </a:xfrm>
            <a:custGeom>
              <a:avLst/>
              <a:gdLst>
                <a:gd name="connsiteX0" fmla="*/ 146036 w 2180057"/>
                <a:gd name="connsiteY0" fmla="*/ 1635043 h 2180057"/>
                <a:gd name="connsiteX1" fmla="*/ 146036 w 2180057"/>
                <a:gd name="connsiteY1" fmla="*/ 545014 h 2180057"/>
                <a:gd name="connsiteX2" fmla="*/ 1090029 w 2180057"/>
                <a:gd name="connsiteY2" fmla="*/ 1090029 h 2180057"/>
                <a:gd name="connsiteX3" fmla="*/ 146036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1635043"/>
                  </a:moveTo>
                  <a:cubicBezTo>
                    <a:pt x="-48679" y="1297787"/>
                    <a:pt x="-48679" y="882270"/>
                    <a:pt x="146036" y="545014"/>
                  </a:cubicBezTo>
                  <a:lnTo>
                    <a:pt x="1090029" y="1090029"/>
                  </a:lnTo>
                  <a:lnTo>
                    <a:pt x="146036"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2789" tIns="888478" rIns="1506161" bIns="888477"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p:txBody>
        </p:sp>
        <p:sp>
          <p:nvSpPr>
            <p:cNvPr id="20" name="Freeform: Shape 19">
              <a:extLst>
                <a:ext uri="{FF2B5EF4-FFF2-40B4-BE49-F238E27FC236}">
                  <a16:creationId xmlns:a16="http://schemas.microsoft.com/office/drawing/2014/main" id="{322D0F0F-310C-A008-5435-72F369935EAB}"/>
                </a:ext>
              </a:extLst>
            </p:cNvPr>
            <p:cNvSpPr/>
            <p:nvPr/>
          </p:nvSpPr>
          <p:spPr>
            <a:xfrm>
              <a:off x="769220" y="2094957"/>
              <a:ext cx="2180057" cy="2180057"/>
            </a:xfrm>
            <a:custGeom>
              <a:avLst/>
              <a:gdLst>
                <a:gd name="connsiteX0" fmla="*/ 146036 w 2180057"/>
                <a:gd name="connsiteY0" fmla="*/ 545014 h 2180057"/>
                <a:gd name="connsiteX1" fmla="*/ 1090029 w 2180057"/>
                <a:gd name="connsiteY1" fmla="*/ -1 h 2180057"/>
                <a:gd name="connsiteX2" fmla="*/ 1090029 w 2180057"/>
                <a:gd name="connsiteY2" fmla="*/ 1090029 h 2180057"/>
                <a:gd name="connsiteX3" fmla="*/ 146036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545014"/>
                  </a:moveTo>
                  <a:cubicBezTo>
                    <a:pt x="340751" y="207758"/>
                    <a:pt x="700599" y="-1"/>
                    <a:pt x="1090029" y="-1"/>
                  </a:cubicBezTo>
                  <a:lnTo>
                    <a:pt x="1090029" y="1090029"/>
                  </a:lnTo>
                  <a:lnTo>
                    <a:pt x="146036" y="545014"/>
                  </a:lnTo>
                  <a:close/>
                </a:path>
              </a:pathLst>
            </a:custGeom>
            <a:solidFill>
              <a:srgbClr val="DB6C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0" tIns="252628" rIns="1132438"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p:txBody>
        </p:sp>
      </p:grpSp>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31</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
        <p:nvSpPr>
          <p:cNvPr id="24" name="Content Placeholder 2">
            <a:extLst>
              <a:ext uri="{FF2B5EF4-FFF2-40B4-BE49-F238E27FC236}">
                <a16:creationId xmlns:a16="http://schemas.microsoft.com/office/drawing/2014/main" id="{7931979C-A5E3-1789-96C5-6ADB2DCBC7CD}"/>
              </a:ext>
            </a:extLst>
          </p:cNvPr>
          <p:cNvSpPr>
            <a:spLocks noGrp="1"/>
          </p:cNvSpPr>
          <p:nvPr>
            <p:ph idx="1"/>
          </p:nvPr>
        </p:nvSpPr>
        <p:spPr>
          <a:xfrm>
            <a:off x="5071810" y="952737"/>
            <a:ext cx="6168088" cy="4132447"/>
          </a:xfrm>
          <a:ln w="19050">
            <a:solidFill>
              <a:schemeClr val="accent5"/>
            </a:solidFill>
          </a:ln>
        </p:spPr>
        <p:txBody>
          <a:bodyPr anchor="ctr"/>
          <a:lstStyle/>
          <a:p>
            <a:pPr marL="324000" indent="-324000">
              <a:buClr>
                <a:srgbClr val="DB6C30"/>
              </a:buClr>
              <a:buFont typeface="Wingdings" panose="05000000000000000000" pitchFamily="2" charset="2"/>
              <a:buChar char="q"/>
            </a:pPr>
            <a:r>
              <a:rPr lang="en-US" sz="2200" dirty="0">
                <a:solidFill>
                  <a:schemeClr val="tx2"/>
                </a:solidFill>
              </a:rPr>
              <a:t>VSC offers </a:t>
            </a:r>
            <a:r>
              <a:rPr lang="en-US" sz="2200" dirty="0">
                <a:solidFill>
                  <a:schemeClr val="tx2"/>
                </a:solidFill>
                <a:hlinkClick r:id="rId2"/>
              </a:rPr>
              <a:t>Tier-1 Data </a:t>
            </a:r>
            <a:r>
              <a:rPr lang="en-US" sz="2200" dirty="0">
                <a:solidFill>
                  <a:schemeClr val="tx2"/>
                </a:solidFill>
              </a:rPr>
              <a:t>as a large storage service</a:t>
            </a:r>
          </a:p>
          <a:p>
            <a:pPr marL="324000" indent="-324000">
              <a:buClr>
                <a:srgbClr val="DB6C30"/>
              </a:buClr>
              <a:buFont typeface="Wingdings" panose="05000000000000000000" pitchFamily="2" charset="2"/>
              <a:buChar char="q"/>
            </a:pPr>
            <a:r>
              <a:rPr lang="en-US" sz="2200" dirty="0">
                <a:solidFill>
                  <a:schemeClr val="tx2"/>
                </a:solidFill>
              </a:rPr>
              <a:t>Only for active data (no archiving)</a:t>
            </a:r>
          </a:p>
          <a:p>
            <a:pPr marL="324000" indent="-324000">
              <a:buClr>
                <a:srgbClr val="DB6C30"/>
              </a:buClr>
              <a:buFont typeface="Wingdings" panose="05000000000000000000" pitchFamily="2" charset="2"/>
              <a:buChar char="q"/>
            </a:pPr>
            <a:r>
              <a:rPr lang="en-US" sz="2200" dirty="0">
                <a:solidFill>
                  <a:schemeClr val="tx2"/>
                </a:solidFill>
              </a:rPr>
              <a:t>Supports metadata (search &amp; discover)</a:t>
            </a:r>
          </a:p>
          <a:p>
            <a:pPr marL="324000" indent="-324000">
              <a:buClr>
                <a:srgbClr val="DB6C30"/>
              </a:buClr>
              <a:buFont typeface="Wingdings" panose="05000000000000000000" pitchFamily="2" charset="2"/>
              <a:buChar char="q"/>
            </a:pPr>
            <a:r>
              <a:rPr lang="en-US" sz="2200" dirty="0">
                <a:solidFill>
                  <a:schemeClr val="tx2"/>
                </a:solidFill>
              </a:rPr>
              <a:t>Share within VSC (permission management)</a:t>
            </a:r>
          </a:p>
          <a:p>
            <a:pPr marL="324000" indent="-324000">
              <a:buClr>
                <a:srgbClr val="DB6C30"/>
              </a:buClr>
              <a:buFont typeface="Wingdings" panose="05000000000000000000" pitchFamily="2" charset="2"/>
              <a:buChar char="q"/>
            </a:pPr>
            <a:r>
              <a:rPr lang="en-US" sz="2200" dirty="0">
                <a:solidFill>
                  <a:schemeClr val="tx2"/>
                </a:solidFill>
              </a:rPr>
              <a:t>Share outside VSC (via </a:t>
            </a:r>
            <a:r>
              <a:rPr lang="en-US" sz="2200" dirty="0">
                <a:solidFill>
                  <a:schemeClr val="tx2"/>
                </a:solidFill>
                <a:hlinkClick r:id="rId3"/>
              </a:rPr>
              <a:t>Globus</a:t>
            </a:r>
            <a:r>
              <a:rPr lang="en-US" sz="2200" dirty="0">
                <a:solidFill>
                  <a:schemeClr val="tx2"/>
                </a:solidFill>
              </a:rPr>
              <a:t>)</a:t>
            </a:r>
          </a:p>
          <a:p>
            <a:pPr marL="324000" indent="-324000">
              <a:buClr>
                <a:srgbClr val="DB6C30"/>
              </a:buClr>
              <a:buFont typeface="Wingdings" panose="05000000000000000000" pitchFamily="2" charset="2"/>
              <a:buChar char="q"/>
            </a:pPr>
            <a:r>
              <a:rPr lang="en-US" sz="2200" dirty="0">
                <a:solidFill>
                  <a:schemeClr val="tx2"/>
                </a:solidFill>
              </a:rPr>
              <a:t>Stage-in/stage-out data workflow</a:t>
            </a:r>
          </a:p>
          <a:p>
            <a:pPr marL="324000" indent="-324000">
              <a:buClr>
                <a:srgbClr val="DB6C30"/>
              </a:buClr>
              <a:buFont typeface="Wingdings" panose="05000000000000000000" pitchFamily="2" charset="2"/>
              <a:buChar char="q"/>
            </a:pPr>
            <a:r>
              <a:rPr lang="en-US" sz="2200" dirty="0">
                <a:solidFill>
                  <a:schemeClr val="tx2"/>
                </a:solidFill>
              </a:rPr>
              <a:t>Free of charge for academic use</a:t>
            </a:r>
          </a:p>
          <a:p>
            <a:pPr marL="324000" indent="-324000">
              <a:buClr>
                <a:srgbClr val="DB6C30"/>
              </a:buClr>
              <a:buFont typeface="Wingdings" panose="05000000000000000000" pitchFamily="2" charset="2"/>
              <a:buChar char="q"/>
            </a:pPr>
            <a:r>
              <a:rPr lang="en-US" sz="2200" dirty="0">
                <a:solidFill>
                  <a:schemeClr val="tx2"/>
                </a:solidFill>
              </a:rPr>
              <a:t>Starting volume </a:t>
            </a:r>
            <a:r>
              <a:rPr lang="en-US" sz="2200">
                <a:solidFill>
                  <a:schemeClr val="tx2"/>
                </a:solidFill>
              </a:rPr>
              <a:t>is 5 TB</a:t>
            </a:r>
            <a:endParaRPr lang="en-US" sz="2200" dirty="0">
              <a:solidFill>
                <a:schemeClr val="tx2"/>
              </a:solidFill>
            </a:endParaRPr>
          </a:p>
          <a:p>
            <a:pPr marL="324000" indent="-324000">
              <a:buClr>
                <a:srgbClr val="DB6C30"/>
              </a:buClr>
              <a:buFont typeface="Wingdings" panose="05000000000000000000" pitchFamily="2" charset="2"/>
              <a:buChar char="q"/>
            </a:pPr>
            <a:r>
              <a:rPr lang="en-US" sz="2200" dirty="0">
                <a:solidFill>
                  <a:schemeClr val="tx2"/>
                </a:solidFill>
              </a:rPr>
              <a:t>Submit a proposal to get access</a:t>
            </a:r>
            <a:br>
              <a:rPr lang="en-US" sz="2200" dirty="0">
                <a:solidFill>
                  <a:schemeClr val="tx2"/>
                </a:solidFill>
              </a:rPr>
            </a:br>
            <a:r>
              <a:rPr lang="en-US" sz="2200" dirty="0">
                <a:solidFill>
                  <a:schemeClr val="tx2"/>
                </a:solidFill>
              </a:rPr>
              <a:t>You can apply at any time</a:t>
            </a:r>
            <a:endParaRPr lang="nl-BE" sz="2200" dirty="0"/>
          </a:p>
        </p:txBody>
      </p:sp>
    </p:spTree>
    <p:extLst>
      <p:ext uri="{BB962C8B-B14F-4D97-AF65-F5344CB8AC3E}">
        <p14:creationId xmlns:p14="http://schemas.microsoft.com/office/powerpoint/2010/main" val="355628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E070ACCA-DC9B-5903-990E-32548801472D}"/>
              </a:ext>
            </a:extLst>
          </p:cNvPr>
          <p:cNvSpPr txBox="1"/>
          <p:nvPr/>
        </p:nvSpPr>
        <p:spPr>
          <a:xfrm>
            <a:off x="9206806" y="2977207"/>
            <a:ext cx="2145778" cy="307777"/>
          </a:xfrm>
          <a:prstGeom prst="rect">
            <a:avLst/>
          </a:prstGeom>
          <a:noFill/>
        </p:spPr>
        <p:txBody>
          <a:bodyPr wrap="square" rtlCol="0">
            <a:spAutoFit/>
          </a:bodyPr>
          <a:lstStyle/>
          <a:p>
            <a:r>
              <a:rPr lang="en-US" sz="1400" b="1" dirty="0"/>
              <a:t>Archived package</a:t>
            </a:r>
            <a:endParaRPr lang="nl-BE" sz="1400" b="1" dirty="0"/>
          </a:p>
        </p:txBody>
      </p:sp>
      <p:grpSp>
        <p:nvGrpSpPr>
          <p:cNvPr id="3" name="Group 2">
            <a:extLst>
              <a:ext uri="{FF2B5EF4-FFF2-40B4-BE49-F238E27FC236}">
                <a16:creationId xmlns:a16="http://schemas.microsoft.com/office/drawing/2014/main" id="{59CE56E5-5E2C-24BD-EAB5-6870992F6AF0}"/>
              </a:ext>
            </a:extLst>
          </p:cNvPr>
          <p:cNvGrpSpPr/>
          <p:nvPr/>
        </p:nvGrpSpPr>
        <p:grpSpPr>
          <a:xfrm>
            <a:off x="1199456" y="896891"/>
            <a:ext cx="8570014" cy="3036165"/>
            <a:chOff x="1519921" y="1890656"/>
            <a:chExt cx="8570014" cy="3036165"/>
          </a:xfrm>
        </p:grpSpPr>
        <p:sp>
          <p:nvSpPr>
            <p:cNvPr id="13" name="Arrow: Right 12">
              <a:extLst>
                <a:ext uri="{FF2B5EF4-FFF2-40B4-BE49-F238E27FC236}">
                  <a16:creationId xmlns:a16="http://schemas.microsoft.com/office/drawing/2014/main" id="{A3E287ED-4FD3-D2DF-217E-A9A373039695}"/>
                </a:ext>
              </a:extLst>
            </p:cNvPr>
            <p:cNvSpPr/>
            <p:nvPr/>
          </p:nvSpPr>
          <p:spPr>
            <a:xfrm>
              <a:off x="4472011" y="3977660"/>
              <a:ext cx="2950081" cy="403409"/>
            </a:xfrm>
            <a:prstGeom prst="rightArrow">
              <a:avLst/>
            </a:prstGeom>
            <a:solidFill>
              <a:srgbClr val="1A8C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grpSp>
          <p:nvGrpSpPr>
            <p:cNvPr id="35" name="Group 34">
              <a:extLst>
                <a:ext uri="{FF2B5EF4-FFF2-40B4-BE49-F238E27FC236}">
                  <a16:creationId xmlns:a16="http://schemas.microsoft.com/office/drawing/2014/main" id="{42114AD0-0E3D-5110-3925-0742C1C0938D}"/>
                </a:ext>
              </a:extLst>
            </p:cNvPr>
            <p:cNvGrpSpPr/>
            <p:nvPr/>
          </p:nvGrpSpPr>
          <p:grpSpPr>
            <a:xfrm>
              <a:off x="2024283" y="3601258"/>
              <a:ext cx="2071024" cy="1325563"/>
              <a:chOff x="3954932" y="2484684"/>
              <a:chExt cx="1666599" cy="1011325"/>
            </a:xfrm>
          </p:grpSpPr>
          <p:grpSp>
            <p:nvGrpSpPr>
              <p:cNvPr id="10" name="Group 9">
                <a:extLst>
                  <a:ext uri="{FF2B5EF4-FFF2-40B4-BE49-F238E27FC236}">
                    <a16:creationId xmlns:a16="http://schemas.microsoft.com/office/drawing/2014/main" id="{07D4771B-5AB1-B056-715A-892631550090}"/>
                  </a:ext>
                </a:extLst>
              </p:cNvPr>
              <p:cNvGrpSpPr/>
              <p:nvPr/>
            </p:nvGrpSpPr>
            <p:grpSpPr>
              <a:xfrm>
                <a:off x="3954932" y="2484684"/>
                <a:ext cx="1666599" cy="914400"/>
                <a:chOff x="892161" y="2354980"/>
                <a:chExt cx="1666599" cy="914400"/>
              </a:xfrm>
            </p:grpSpPr>
            <p:pic>
              <p:nvPicPr>
                <p:cNvPr id="11" name="Graphic 10" descr="Folder with solid fill">
                  <a:extLst>
                    <a:ext uri="{FF2B5EF4-FFF2-40B4-BE49-F238E27FC236}">
                      <a16:creationId xmlns:a16="http://schemas.microsoft.com/office/drawing/2014/main" id="{B3552531-BFAD-7D95-980B-06F01095E0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2161" y="2354980"/>
                  <a:ext cx="914400" cy="914400"/>
                </a:xfrm>
                <a:prstGeom prst="rect">
                  <a:avLst/>
                </a:prstGeom>
              </p:spPr>
            </p:pic>
            <p:sp>
              <p:nvSpPr>
                <p:cNvPr id="12" name="TextBox 11">
                  <a:extLst>
                    <a:ext uri="{FF2B5EF4-FFF2-40B4-BE49-F238E27FC236}">
                      <a16:creationId xmlns:a16="http://schemas.microsoft.com/office/drawing/2014/main" id="{13D28D7E-0BD5-C7F2-EE92-B0E205C1268F}"/>
                    </a:ext>
                  </a:extLst>
                </p:cNvPr>
                <p:cNvSpPr txBox="1"/>
                <p:nvPr/>
              </p:nvSpPr>
              <p:spPr>
                <a:xfrm>
                  <a:off x="1728083" y="2680678"/>
                  <a:ext cx="830677" cy="307777"/>
                </a:xfrm>
                <a:prstGeom prst="rect">
                  <a:avLst/>
                </a:prstGeom>
                <a:noFill/>
              </p:spPr>
              <p:txBody>
                <a:bodyPr wrap="none" rtlCol="0">
                  <a:spAutoFit/>
                </a:bodyPr>
                <a:lstStyle/>
                <a:p>
                  <a:r>
                    <a:rPr lang="en-US" sz="1400" b="1"/>
                    <a:t>Dataset</a:t>
                  </a:r>
                  <a:endParaRPr lang="nl-BE" sz="1400" b="1"/>
                </a:p>
              </p:txBody>
            </p:sp>
          </p:grpSp>
          <p:pic>
            <p:nvPicPr>
              <p:cNvPr id="14" name="Graphic 13" descr="Tag with solid fill">
                <a:extLst>
                  <a:ext uri="{FF2B5EF4-FFF2-40B4-BE49-F238E27FC236}">
                    <a16:creationId xmlns:a16="http://schemas.microsoft.com/office/drawing/2014/main" id="{D1C5EC38-8DA7-5B5A-96B9-50746921E9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10868" y="2956009"/>
                <a:ext cx="540000" cy="540000"/>
              </a:xfrm>
              <a:prstGeom prst="rect">
                <a:avLst/>
              </a:prstGeom>
            </p:spPr>
          </p:pic>
          <p:pic>
            <p:nvPicPr>
              <p:cNvPr id="15" name="Graphic 14" descr="Document with solid fill">
                <a:extLst>
                  <a:ext uri="{FF2B5EF4-FFF2-40B4-BE49-F238E27FC236}">
                    <a16:creationId xmlns:a16="http://schemas.microsoft.com/office/drawing/2014/main" id="{CAC8779E-4D88-AEFB-7BE7-A583261E4D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0257" y="2797186"/>
                <a:ext cx="360000" cy="360000"/>
              </a:xfrm>
              <a:prstGeom prst="rect">
                <a:avLst/>
              </a:prstGeom>
            </p:spPr>
          </p:pic>
        </p:grpSp>
        <p:pic>
          <p:nvPicPr>
            <p:cNvPr id="16" name="Graphic 15">
              <a:extLst>
                <a:ext uri="{FF2B5EF4-FFF2-40B4-BE49-F238E27FC236}">
                  <a16:creationId xmlns:a16="http://schemas.microsoft.com/office/drawing/2014/main" id="{F13ED2EB-77AD-442A-1AA6-5B76947168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19921" y="2143199"/>
              <a:ext cx="2976040" cy="1198522"/>
            </a:xfrm>
            <a:prstGeom prst="rect">
              <a:avLst/>
            </a:prstGeom>
          </p:spPr>
        </p:pic>
        <p:pic>
          <p:nvPicPr>
            <p:cNvPr id="37" name="Picture 36" descr="A blue and yellow snowflake logo&#10;&#10;AI-generated content may be incorrect.">
              <a:extLst>
                <a:ext uri="{FF2B5EF4-FFF2-40B4-BE49-F238E27FC236}">
                  <a16:creationId xmlns:a16="http://schemas.microsoft.com/office/drawing/2014/main" id="{EBF6589A-252F-E883-BAD7-820D8FBC1CF2}"/>
                </a:ext>
              </a:extLst>
            </p:cNvPr>
            <p:cNvPicPr>
              <a:picLocks noChangeAspect="1"/>
            </p:cNvPicPr>
            <p:nvPr/>
          </p:nvPicPr>
          <p:blipFill>
            <a:blip r:embed="rId10">
              <a:alphaModFix/>
            </a:blip>
            <a:stretch>
              <a:fillRect/>
            </a:stretch>
          </p:blipFill>
          <p:spPr>
            <a:xfrm>
              <a:off x="8175500" y="3560521"/>
              <a:ext cx="1240755" cy="1232016"/>
            </a:xfrm>
            <a:prstGeom prst="rect">
              <a:avLst/>
            </a:prstGeom>
          </p:spPr>
        </p:pic>
        <p:pic>
          <p:nvPicPr>
            <p:cNvPr id="40" name="Graphic 39" descr="User with solid fill">
              <a:extLst>
                <a:ext uri="{FF2B5EF4-FFF2-40B4-BE49-F238E27FC236}">
                  <a16:creationId xmlns:a16="http://schemas.microsoft.com/office/drawing/2014/main" id="{A2156488-E030-57DD-7581-A667992A64B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85678" y="1890656"/>
              <a:ext cx="1710602" cy="1710602"/>
            </a:xfrm>
            <a:prstGeom prst="rect">
              <a:avLst/>
            </a:prstGeom>
          </p:spPr>
        </p:pic>
        <p:pic>
          <p:nvPicPr>
            <p:cNvPr id="2" name="Graphic 1">
              <a:extLst>
                <a:ext uri="{FF2B5EF4-FFF2-40B4-BE49-F238E27FC236}">
                  <a16:creationId xmlns:a16="http://schemas.microsoft.com/office/drawing/2014/main" id="{64844DDF-C1F3-9283-8FC5-3F0D323A40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01822" y="2057371"/>
              <a:ext cx="2588113" cy="1370177"/>
            </a:xfrm>
            <a:prstGeom prst="rect">
              <a:avLst/>
            </a:prstGeom>
          </p:spPr>
        </p:pic>
      </p:grpSp>
      <p:sp>
        <p:nvSpPr>
          <p:cNvPr id="5" name="Titel 4">
            <a:extLst>
              <a:ext uri="{FF2B5EF4-FFF2-40B4-BE49-F238E27FC236}">
                <a16:creationId xmlns:a16="http://schemas.microsoft.com/office/drawing/2014/main" id="{843FEF58-9CBE-EC15-167C-8877FE50F767}"/>
              </a:ext>
            </a:extLst>
          </p:cNvPr>
          <p:cNvSpPr>
            <a:spLocks noGrp="1"/>
          </p:cNvSpPr>
          <p:nvPr>
            <p:ph type="title"/>
          </p:nvPr>
        </p:nvSpPr>
        <p:spPr/>
        <p:txBody>
          <a:bodyPr/>
          <a:lstStyle/>
          <a:p>
            <a:r>
              <a:rPr lang="en-US" dirty="0"/>
              <a:t>Extra (KU Leuven) storage locations</a:t>
            </a:r>
            <a:endParaRPr lang="nl-BE" dirty="0"/>
          </a:p>
        </p:txBody>
      </p:sp>
      <p:sp>
        <p:nvSpPr>
          <p:cNvPr id="4" name="TextBox 3">
            <a:extLst>
              <a:ext uri="{FF2B5EF4-FFF2-40B4-BE49-F238E27FC236}">
                <a16:creationId xmlns:a16="http://schemas.microsoft.com/office/drawing/2014/main" id="{CB419986-5F6E-EE12-E1DB-874552FA7DB9}"/>
              </a:ext>
            </a:extLst>
          </p:cNvPr>
          <p:cNvSpPr txBox="1"/>
          <p:nvPr/>
        </p:nvSpPr>
        <p:spPr>
          <a:xfrm>
            <a:off x="767408" y="3916081"/>
            <a:ext cx="3776611" cy="1785104"/>
          </a:xfrm>
          <a:prstGeom prst="rect">
            <a:avLst/>
          </a:prstGeom>
          <a:noFill/>
        </p:spPr>
        <p:txBody>
          <a:bodyPr wrap="square" rtlCol="0">
            <a:spAutoFit/>
          </a:bodyPr>
          <a:lstStyle/>
          <a:p>
            <a:pPr marL="285750" indent="-285750">
              <a:buFontTx/>
              <a:buChar char="-"/>
            </a:pPr>
            <a:r>
              <a:rPr lang="en-US" sz="2200" dirty="0"/>
              <a:t>In production</a:t>
            </a:r>
          </a:p>
          <a:p>
            <a:pPr marL="285750" indent="-285750">
              <a:buFontTx/>
              <a:buChar char="-"/>
            </a:pPr>
            <a:r>
              <a:rPr lang="en-US" sz="2200" dirty="0"/>
              <a:t>For </a:t>
            </a:r>
            <a:r>
              <a:rPr lang="en-US" sz="2200" b="1" dirty="0"/>
              <a:t>active</a:t>
            </a:r>
            <a:r>
              <a:rPr lang="en-US" sz="2200" dirty="0"/>
              <a:t> data</a:t>
            </a:r>
          </a:p>
          <a:p>
            <a:pPr marL="285750" indent="-285750">
              <a:buFontTx/>
              <a:buChar char="-"/>
            </a:pPr>
            <a:r>
              <a:rPr lang="en-US" sz="2200" dirty="0"/>
              <a:t>Data should stage in/out</a:t>
            </a:r>
          </a:p>
          <a:p>
            <a:pPr marL="285750" indent="-285750">
              <a:buFontTx/>
              <a:buChar char="-"/>
            </a:pPr>
            <a:r>
              <a:rPr lang="en-US" sz="2200" dirty="0"/>
              <a:t>Has backup</a:t>
            </a:r>
          </a:p>
          <a:p>
            <a:pPr marL="285750" indent="-285750">
              <a:buFontTx/>
              <a:buChar char="-"/>
            </a:pPr>
            <a:r>
              <a:rPr lang="en-US" sz="2200" dirty="0"/>
              <a:t>See the </a:t>
            </a:r>
            <a:r>
              <a:rPr lang="en-US" sz="2200" dirty="0">
                <a:hlinkClick r:id="rId15"/>
              </a:rPr>
              <a:t>ICTS service catalog</a:t>
            </a:r>
            <a:r>
              <a:rPr lang="en-US" sz="2200" dirty="0"/>
              <a:t> </a:t>
            </a:r>
            <a:endParaRPr lang="nl-BE" sz="2200" dirty="0"/>
          </a:p>
        </p:txBody>
      </p:sp>
      <p:sp>
        <p:nvSpPr>
          <p:cNvPr id="6" name="TextBox 5">
            <a:extLst>
              <a:ext uri="{FF2B5EF4-FFF2-40B4-BE49-F238E27FC236}">
                <a16:creationId xmlns:a16="http://schemas.microsoft.com/office/drawing/2014/main" id="{3F6C36F2-380B-CC13-6ED8-F12F21DABD88}"/>
              </a:ext>
            </a:extLst>
          </p:cNvPr>
          <p:cNvSpPr txBox="1"/>
          <p:nvPr/>
        </p:nvSpPr>
        <p:spPr>
          <a:xfrm>
            <a:off x="6888088" y="3876144"/>
            <a:ext cx="3776611" cy="1785104"/>
          </a:xfrm>
          <a:prstGeom prst="rect">
            <a:avLst/>
          </a:prstGeom>
          <a:noFill/>
        </p:spPr>
        <p:txBody>
          <a:bodyPr wrap="square" rtlCol="0">
            <a:spAutoFit/>
          </a:bodyPr>
          <a:lstStyle/>
          <a:p>
            <a:pPr marL="285750" indent="-285750">
              <a:buFontTx/>
              <a:buChar char="-"/>
            </a:pPr>
            <a:r>
              <a:rPr lang="en-US" sz="2200" dirty="0"/>
              <a:t>In development</a:t>
            </a:r>
          </a:p>
          <a:p>
            <a:pPr marL="285750" indent="-285750">
              <a:buFontTx/>
              <a:buChar char="-"/>
            </a:pPr>
            <a:r>
              <a:rPr lang="en-US" sz="2200" dirty="0"/>
              <a:t>For </a:t>
            </a:r>
            <a:r>
              <a:rPr lang="en-US" sz="2200" b="1" dirty="0"/>
              <a:t>inactive</a:t>
            </a:r>
            <a:r>
              <a:rPr lang="en-US" sz="2200" dirty="0"/>
              <a:t> data</a:t>
            </a:r>
          </a:p>
          <a:p>
            <a:pPr marL="285750" indent="-285750">
              <a:buFontTx/>
              <a:buChar char="-"/>
            </a:pPr>
            <a:r>
              <a:rPr lang="en-US" sz="2200" dirty="0"/>
              <a:t>Storage until 10 years</a:t>
            </a:r>
          </a:p>
          <a:p>
            <a:pPr marL="285750" indent="-285750">
              <a:buFontTx/>
              <a:buChar char="-"/>
            </a:pPr>
            <a:r>
              <a:rPr lang="en-US" sz="2200" dirty="0"/>
              <a:t>Has backup</a:t>
            </a:r>
          </a:p>
          <a:p>
            <a:pPr marL="285750" indent="-285750">
              <a:buFontTx/>
              <a:buChar char="-"/>
            </a:pPr>
            <a:r>
              <a:rPr lang="en-US" sz="2200" dirty="0"/>
              <a:t>See the </a:t>
            </a:r>
            <a:r>
              <a:rPr lang="en-US" sz="2200" dirty="0">
                <a:hlinkClick r:id="rId16"/>
              </a:rPr>
              <a:t>ICTS service catalog</a:t>
            </a:r>
            <a:endParaRPr lang="nl-BE" sz="2200" dirty="0"/>
          </a:p>
        </p:txBody>
      </p:sp>
      <p:sp>
        <p:nvSpPr>
          <p:cNvPr id="7" name="TextBox 6">
            <a:extLst>
              <a:ext uri="{FF2B5EF4-FFF2-40B4-BE49-F238E27FC236}">
                <a16:creationId xmlns:a16="http://schemas.microsoft.com/office/drawing/2014/main" id="{96B94783-4253-B494-6997-AE3ED6B54281}"/>
              </a:ext>
            </a:extLst>
          </p:cNvPr>
          <p:cNvSpPr txBox="1"/>
          <p:nvPr/>
        </p:nvSpPr>
        <p:spPr>
          <a:xfrm>
            <a:off x="1055440" y="5805264"/>
            <a:ext cx="7344816" cy="369332"/>
          </a:xfrm>
          <a:prstGeom prst="rect">
            <a:avLst/>
          </a:prstGeom>
          <a:noFill/>
        </p:spPr>
        <p:txBody>
          <a:bodyPr wrap="square" rtlCol="0">
            <a:spAutoFit/>
          </a:bodyPr>
          <a:lstStyle/>
          <a:p>
            <a:r>
              <a:rPr lang="en-US" dirty="0"/>
              <a:t>Also see the </a:t>
            </a:r>
            <a:r>
              <a:rPr lang="en-US" dirty="0">
                <a:hlinkClick r:id="rId17"/>
              </a:rPr>
              <a:t>KU Leuven storage guide </a:t>
            </a:r>
            <a:r>
              <a:rPr lang="en-US" dirty="0"/>
              <a:t>for even more storage possibilities</a:t>
            </a:r>
            <a:endParaRPr lang="nl-BE" dirty="0"/>
          </a:p>
        </p:txBody>
      </p:sp>
    </p:spTree>
    <p:extLst>
      <p:ext uri="{BB962C8B-B14F-4D97-AF65-F5344CB8AC3E}">
        <p14:creationId xmlns:p14="http://schemas.microsoft.com/office/powerpoint/2010/main" val="1321858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5D568-7C20-4922-3EE2-85E6ADC6437A}"/>
            </a:ext>
          </a:extLst>
        </p:cNvPr>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3B4DA3EF-F34F-0F82-1A29-B098E971E2E0}"/>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33</a:t>
            </a:fld>
            <a:endParaRPr lang="en-US"/>
          </a:p>
        </p:txBody>
      </p:sp>
      <p:sp>
        <p:nvSpPr>
          <p:cNvPr id="3" name="TextBox 2">
            <a:extLst>
              <a:ext uri="{FF2B5EF4-FFF2-40B4-BE49-F238E27FC236}">
                <a16:creationId xmlns:a16="http://schemas.microsoft.com/office/drawing/2014/main" id="{4AB6CA39-B479-1561-7434-38609E6DD53C}"/>
              </a:ext>
            </a:extLst>
          </p:cNvPr>
          <p:cNvSpPr txBox="1"/>
          <p:nvPr/>
        </p:nvSpPr>
        <p:spPr>
          <a:xfrm>
            <a:off x="7464152" y="3654963"/>
            <a:ext cx="4410000" cy="1975009"/>
          </a:xfrm>
          <a:prstGeom prst="roundRect">
            <a:avLst/>
          </a:prstGeom>
          <a:solidFill>
            <a:schemeClr val="accent1">
              <a:lumMod val="20000"/>
              <a:lumOff val="80000"/>
            </a:schemeClr>
          </a:solidFill>
          <a:ln w="19050">
            <a:noFill/>
          </a:ln>
        </p:spPr>
        <p:txBody>
          <a:bodyPr wrap="square" rtlCol="0" anchor="b">
            <a:spAutoFit/>
          </a:bodyPr>
          <a:lstStyle/>
          <a:p>
            <a:endParaRPr lang="en-US" sz="2200" dirty="0"/>
          </a:p>
          <a:p>
            <a:endParaRPr lang="en-US" sz="2200" dirty="0"/>
          </a:p>
          <a:p>
            <a:endParaRPr lang="en-US" sz="2200" dirty="0"/>
          </a:p>
          <a:p>
            <a:pPr algn="r"/>
            <a:r>
              <a:rPr lang="en-US" sz="2200" dirty="0"/>
              <a:t>Collaborate securely</a:t>
            </a:r>
            <a:br>
              <a:rPr lang="en-US" sz="2200" dirty="0"/>
            </a:br>
            <a:r>
              <a:rPr lang="en-US" sz="2200" dirty="0"/>
              <a:t>&amp; efficiently</a:t>
            </a:r>
            <a:endParaRPr lang="nl-BE" sz="2200" dirty="0"/>
          </a:p>
        </p:txBody>
      </p:sp>
      <p:sp>
        <p:nvSpPr>
          <p:cNvPr id="4" name="TextBox 3">
            <a:extLst>
              <a:ext uri="{FF2B5EF4-FFF2-40B4-BE49-F238E27FC236}">
                <a16:creationId xmlns:a16="http://schemas.microsoft.com/office/drawing/2014/main" id="{FC5FFB24-5595-4A34-4D54-6F563667DB2F}"/>
              </a:ext>
            </a:extLst>
          </p:cNvPr>
          <p:cNvSpPr txBox="1"/>
          <p:nvPr/>
        </p:nvSpPr>
        <p:spPr>
          <a:xfrm>
            <a:off x="7473238" y="1227706"/>
            <a:ext cx="4410000" cy="1975009"/>
          </a:xfrm>
          <a:prstGeom prst="roundRect">
            <a:avLst/>
          </a:prstGeom>
          <a:solidFill>
            <a:schemeClr val="accent1">
              <a:lumMod val="20000"/>
              <a:lumOff val="80000"/>
            </a:schemeClr>
          </a:solidFill>
          <a:ln w="19050">
            <a:noFill/>
          </a:ln>
        </p:spPr>
        <p:txBody>
          <a:bodyPr wrap="square" rtlCol="0" anchor="ctr">
            <a:spAutoFit/>
          </a:bodyPr>
          <a:lstStyle/>
          <a:p>
            <a:pPr algn="r"/>
            <a:r>
              <a:rPr lang="en-US" sz="2200" dirty="0"/>
              <a:t>Apply rich metadata,</a:t>
            </a:r>
          </a:p>
          <a:p>
            <a:pPr algn="r"/>
            <a:r>
              <a:rPr lang="en-US" sz="2200" dirty="0"/>
              <a:t>enforce conventions, </a:t>
            </a:r>
          </a:p>
          <a:p>
            <a:pPr algn="r"/>
            <a:r>
              <a:rPr lang="en-US" sz="2200" dirty="0"/>
              <a:t>standardize</a:t>
            </a:r>
          </a:p>
          <a:p>
            <a:pPr algn="r"/>
            <a:endParaRPr lang="en-US" sz="2200" dirty="0"/>
          </a:p>
          <a:p>
            <a:pPr algn="r"/>
            <a:endParaRPr lang="nl-BE" sz="2200" dirty="0"/>
          </a:p>
        </p:txBody>
      </p:sp>
      <p:sp>
        <p:nvSpPr>
          <p:cNvPr id="5" name="TextBox 4">
            <a:extLst>
              <a:ext uri="{FF2B5EF4-FFF2-40B4-BE49-F238E27FC236}">
                <a16:creationId xmlns:a16="http://schemas.microsoft.com/office/drawing/2014/main" id="{B389F1B2-05A9-F103-8EF7-0932D00D718E}"/>
              </a:ext>
            </a:extLst>
          </p:cNvPr>
          <p:cNvSpPr txBox="1"/>
          <p:nvPr/>
        </p:nvSpPr>
        <p:spPr>
          <a:xfrm>
            <a:off x="518848" y="1208482"/>
            <a:ext cx="4410340" cy="1975009"/>
          </a:xfrm>
          <a:prstGeom prst="roundRect">
            <a:avLst/>
          </a:prstGeom>
          <a:solidFill>
            <a:schemeClr val="accent1">
              <a:lumMod val="20000"/>
              <a:lumOff val="80000"/>
            </a:schemeClr>
          </a:solidFill>
          <a:ln w="19050">
            <a:noFill/>
          </a:ln>
        </p:spPr>
        <p:txBody>
          <a:bodyPr wrap="square" rtlCol="0" anchor="t">
            <a:spAutoFit/>
          </a:bodyPr>
          <a:lstStyle/>
          <a:p>
            <a:r>
              <a:rPr lang="en-US" sz="2200" dirty="0"/>
              <a:t>Central, secure, </a:t>
            </a:r>
          </a:p>
          <a:p>
            <a:r>
              <a:rPr lang="en-US" sz="2200" dirty="0"/>
              <a:t>highly available</a:t>
            </a:r>
          </a:p>
          <a:p>
            <a:endParaRPr lang="en-US" sz="2200" dirty="0"/>
          </a:p>
          <a:p>
            <a:endParaRPr lang="en-US" sz="2200" dirty="0"/>
          </a:p>
          <a:p>
            <a:endParaRPr lang="nl-BE" sz="2200" dirty="0"/>
          </a:p>
        </p:txBody>
      </p:sp>
      <p:sp>
        <p:nvSpPr>
          <p:cNvPr id="6" name="TextBox 5">
            <a:extLst>
              <a:ext uri="{FF2B5EF4-FFF2-40B4-BE49-F238E27FC236}">
                <a16:creationId xmlns:a16="http://schemas.microsoft.com/office/drawing/2014/main" id="{7DBF2967-666B-D12C-9DAD-77AC72884A88}"/>
              </a:ext>
            </a:extLst>
          </p:cNvPr>
          <p:cNvSpPr txBox="1"/>
          <p:nvPr/>
        </p:nvSpPr>
        <p:spPr>
          <a:xfrm>
            <a:off x="513612" y="3614231"/>
            <a:ext cx="4410340" cy="1975009"/>
          </a:xfrm>
          <a:prstGeom prst="roundRect">
            <a:avLst/>
          </a:prstGeom>
          <a:solidFill>
            <a:schemeClr val="accent1">
              <a:lumMod val="20000"/>
              <a:lumOff val="80000"/>
            </a:schemeClr>
          </a:solidFill>
          <a:ln w="19050">
            <a:noFill/>
          </a:ln>
        </p:spPr>
        <p:txBody>
          <a:bodyPr wrap="square" rtlCol="0" anchor="ctr">
            <a:spAutoFit/>
          </a:bodyPr>
          <a:lstStyle/>
          <a:p>
            <a:endParaRPr lang="en-US" sz="2200" dirty="0"/>
          </a:p>
          <a:p>
            <a:endParaRPr lang="en-US" sz="2200" dirty="0"/>
          </a:p>
          <a:p>
            <a:endParaRPr lang="en-US" sz="2200" dirty="0"/>
          </a:p>
          <a:p>
            <a:r>
              <a:rPr lang="en-US" sz="2200" dirty="0"/>
              <a:t>Implement rule-based </a:t>
            </a:r>
          </a:p>
          <a:p>
            <a:r>
              <a:rPr lang="en-US" sz="2200" dirty="0"/>
              <a:t>policies &amp; workflows</a:t>
            </a:r>
            <a:endParaRPr lang="nl-BE" sz="2200" dirty="0"/>
          </a:p>
        </p:txBody>
      </p:sp>
      <p:pic>
        <p:nvPicPr>
          <p:cNvPr id="8" name="Graphic 7" descr="Touchscreen with solid fill">
            <a:extLst>
              <a:ext uri="{FF2B5EF4-FFF2-40B4-BE49-F238E27FC236}">
                <a16:creationId xmlns:a16="http://schemas.microsoft.com/office/drawing/2014/main" id="{A20C7BD7-7527-7EA2-A10E-167D18439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4513" y="1283382"/>
            <a:ext cx="873335" cy="873335"/>
          </a:xfrm>
          <a:prstGeom prst="rect">
            <a:avLst/>
          </a:prstGeom>
        </p:spPr>
      </p:pic>
      <p:pic>
        <p:nvPicPr>
          <p:cNvPr id="9" name="Graphic 8" descr="Gears with solid fill">
            <a:extLst>
              <a:ext uri="{FF2B5EF4-FFF2-40B4-BE49-F238E27FC236}">
                <a16:creationId xmlns:a16="http://schemas.microsoft.com/office/drawing/2014/main" id="{DC9EBEFD-ABFD-7F08-89EE-D31B693728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272727">
            <a:off x="3937645" y="4674941"/>
            <a:ext cx="873335" cy="873335"/>
          </a:xfrm>
          <a:prstGeom prst="rect">
            <a:avLst/>
          </a:prstGeom>
        </p:spPr>
      </p:pic>
      <p:pic>
        <p:nvPicPr>
          <p:cNvPr id="11" name="Graphic 10" descr="Share with solid fill">
            <a:extLst>
              <a:ext uri="{FF2B5EF4-FFF2-40B4-BE49-F238E27FC236}">
                <a16:creationId xmlns:a16="http://schemas.microsoft.com/office/drawing/2014/main" id="{94A6606A-C4D1-17D5-3475-DE30ACCD10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0476" y="4621645"/>
            <a:ext cx="989780" cy="989780"/>
          </a:xfrm>
          <a:prstGeom prst="rect">
            <a:avLst/>
          </a:prstGeom>
        </p:spPr>
      </p:pic>
      <p:pic>
        <p:nvPicPr>
          <p:cNvPr id="12" name="Graphic 11" descr="Clipboard with solid fill">
            <a:extLst>
              <a:ext uri="{FF2B5EF4-FFF2-40B4-BE49-F238E27FC236}">
                <a16:creationId xmlns:a16="http://schemas.microsoft.com/office/drawing/2014/main" id="{F57276E3-9FBB-2EBF-5F7B-7FF8AB712D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98929" y="1292319"/>
            <a:ext cx="873335" cy="873335"/>
          </a:xfrm>
          <a:prstGeom prst="rect">
            <a:avLst/>
          </a:prstGeom>
        </p:spPr>
      </p:pic>
      <p:sp>
        <p:nvSpPr>
          <p:cNvPr id="14" name="Rectangle: Rounded Corners 13">
            <a:extLst>
              <a:ext uri="{FF2B5EF4-FFF2-40B4-BE49-F238E27FC236}">
                <a16:creationId xmlns:a16="http://schemas.microsoft.com/office/drawing/2014/main" id="{2AF14BB5-7AF4-B7F5-A90A-8FA47FA2093D}"/>
              </a:ext>
            </a:extLst>
          </p:cNvPr>
          <p:cNvSpPr/>
          <p:nvPr/>
        </p:nvSpPr>
        <p:spPr>
          <a:xfrm>
            <a:off x="2215019" y="2436396"/>
            <a:ext cx="1717813" cy="673652"/>
          </a:xfrm>
          <a:prstGeom prst="roundRect">
            <a:avLst/>
          </a:prstGeom>
          <a:solidFill>
            <a:srgbClr val="FA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b="1"/>
              <a:t>STORE</a:t>
            </a:r>
          </a:p>
        </p:txBody>
      </p:sp>
      <p:sp>
        <p:nvSpPr>
          <p:cNvPr id="15" name="Rectangle: Rounded Corners 14">
            <a:extLst>
              <a:ext uri="{FF2B5EF4-FFF2-40B4-BE49-F238E27FC236}">
                <a16:creationId xmlns:a16="http://schemas.microsoft.com/office/drawing/2014/main" id="{4407E167-4895-BAE1-0793-8EF6FBC588E6}"/>
              </a:ext>
            </a:extLst>
          </p:cNvPr>
          <p:cNvSpPr/>
          <p:nvPr/>
        </p:nvSpPr>
        <p:spPr>
          <a:xfrm>
            <a:off x="8214049" y="2436396"/>
            <a:ext cx="1717813" cy="673652"/>
          </a:xfrm>
          <a:prstGeom prst="roundRect">
            <a:avLst/>
          </a:prstGeom>
          <a:solidFill>
            <a:srgbClr val="FA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b="1"/>
              <a:t>DESCRIBE</a:t>
            </a:r>
          </a:p>
        </p:txBody>
      </p:sp>
      <p:sp>
        <p:nvSpPr>
          <p:cNvPr id="16" name="Rectangle: Rounded Corners 15">
            <a:extLst>
              <a:ext uri="{FF2B5EF4-FFF2-40B4-BE49-F238E27FC236}">
                <a16:creationId xmlns:a16="http://schemas.microsoft.com/office/drawing/2014/main" id="{939F5B15-A135-36E7-CCA1-F083A4FC9907}"/>
              </a:ext>
            </a:extLst>
          </p:cNvPr>
          <p:cNvSpPr/>
          <p:nvPr/>
        </p:nvSpPr>
        <p:spPr>
          <a:xfrm>
            <a:off x="2219398" y="3706090"/>
            <a:ext cx="1717813" cy="673652"/>
          </a:xfrm>
          <a:prstGeom prst="roundRect">
            <a:avLst/>
          </a:prstGeom>
          <a:solidFill>
            <a:srgbClr val="FA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b="1"/>
              <a:t>AUTOMATE</a:t>
            </a:r>
          </a:p>
        </p:txBody>
      </p:sp>
      <p:sp>
        <p:nvSpPr>
          <p:cNvPr id="17" name="Rectangle: Rounded Corners 16">
            <a:extLst>
              <a:ext uri="{FF2B5EF4-FFF2-40B4-BE49-F238E27FC236}">
                <a16:creationId xmlns:a16="http://schemas.microsoft.com/office/drawing/2014/main" id="{F4B67B0F-A5A9-280C-C785-D4C44575076A}"/>
              </a:ext>
            </a:extLst>
          </p:cNvPr>
          <p:cNvSpPr/>
          <p:nvPr/>
        </p:nvSpPr>
        <p:spPr>
          <a:xfrm>
            <a:off x="8218372" y="3744907"/>
            <a:ext cx="1717813" cy="673652"/>
          </a:xfrm>
          <a:prstGeom prst="roundRect">
            <a:avLst/>
          </a:prstGeom>
          <a:solidFill>
            <a:srgbClr val="FA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b="1"/>
              <a:t>SHARE</a:t>
            </a:r>
          </a:p>
        </p:txBody>
      </p:sp>
      <p:grpSp>
        <p:nvGrpSpPr>
          <p:cNvPr id="13" name="Group 12">
            <a:extLst>
              <a:ext uri="{FF2B5EF4-FFF2-40B4-BE49-F238E27FC236}">
                <a16:creationId xmlns:a16="http://schemas.microsoft.com/office/drawing/2014/main" id="{4E23A4CA-814F-E06D-1C32-06D9FBFE6FF9}"/>
              </a:ext>
            </a:extLst>
          </p:cNvPr>
          <p:cNvGrpSpPr/>
          <p:nvPr/>
        </p:nvGrpSpPr>
        <p:grpSpPr>
          <a:xfrm>
            <a:off x="4461784" y="1855491"/>
            <a:ext cx="3268432" cy="3157685"/>
            <a:chOff x="5080404" y="3004790"/>
            <a:chExt cx="1924705" cy="1859489"/>
          </a:xfrm>
        </p:grpSpPr>
        <p:sp>
          <p:nvSpPr>
            <p:cNvPr id="20" name="Oval 19">
              <a:extLst>
                <a:ext uri="{FF2B5EF4-FFF2-40B4-BE49-F238E27FC236}">
                  <a16:creationId xmlns:a16="http://schemas.microsoft.com/office/drawing/2014/main" id="{2B20670E-A1C1-6259-8CC6-51E63696ACA8}"/>
                </a:ext>
              </a:extLst>
            </p:cNvPr>
            <p:cNvSpPr>
              <a:spLocks noChangeAspect="1"/>
            </p:cNvSpPr>
            <p:nvPr/>
          </p:nvSpPr>
          <p:spPr>
            <a:xfrm>
              <a:off x="5080404" y="3004790"/>
              <a:ext cx="1924705" cy="1859489"/>
            </a:xfrm>
            <a:prstGeom prst="ellipse">
              <a:avLst/>
            </a:prstGeom>
            <a:solidFill>
              <a:schemeClr val="bg1"/>
            </a:solidFill>
            <a:ln w="76200">
              <a:solidFill>
                <a:srgbClr val="1D8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400" b="1">
                <a:solidFill>
                  <a:srgbClr val="FFCB00"/>
                </a:solidFill>
              </a:endParaRPr>
            </a:p>
          </p:txBody>
        </p:sp>
        <p:pic>
          <p:nvPicPr>
            <p:cNvPr id="21" name="Graphic 20">
              <a:extLst>
                <a:ext uri="{FF2B5EF4-FFF2-40B4-BE49-F238E27FC236}">
                  <a16:creationId xmlns:a16="http://schemas.microsoft.com/office/drawing/2014/main" id="{3F432D6E-FEDC-031B-21E3-F4F7F46709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37510" y="3630177"/>
              <a:ext cx="1646075" cy="662913"/>
            </a:xfrm>
            <a:prstGeom prst="rect">
              <a:avLst/>
            </a:prstGeom>
          </p:spPr>
        </p:pic>
      </p:grpSp>
      <p:sp>
        <p:nvSpPr>
          <p:cNvPr id="2" name="Titel 4">
            <a:extLst>
              <a:ext uri="{FF2B5EF4-FFF2-40B4-BE49-F238E27FC236}">
                <a16:creationId xmlns:a16="http://schemas.microsoft.com/office/drawing/2014/main" id="{CEF0EB32-0128-648E-5997-C9A50C14F8E4}"/>
              </a:ext>
            </a:extLst>
          </p:cNvPr>
          <p:cNvSpPr>
            <a:spLocks noGrp="1"/>
          </p:cNvSpPr>
          <p:nvPr>
            <p:ph type="title"/>
          </p:nvPr>
        </p:nvSpPr>
        <p:spPr>
          <a:xfrm>
            <a:off x="838200" y="15205"/>
            <a:ext cx="10515600" cy="1181547"/>
          </a:xfrm>
        </p:spPr>
        <p:txBody>
          <a:bodyPr/>
          <a:lstStyle/>
          <a:p>
            <a:r>
              <a:rPr lang="en-US" dirty="0" err="1"/>
              <a:t>ManGO</a:t>
            </a:r>
            <a:endParaRPr lang="nl-BE" dirty="0"/>
          </a:p>
        </p:txBody>
      </p:sp>
    </p:spTree>
    <p:extLst>
      <p:ext uri="{BB962C8B-B14F-4D97-AF65-F5344CB8AC3E}">
        <p14:creationId xmlns:p14="http://schemas.microsoft.com/office/powerpoint/2010/main" val="993355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633B7-46CF-6F12-A5DA-D36DDDC6DB59}"/>
            </a:ext>
          </a:extLst>
        </p:cNvPr>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B0225D0-C0FF-E489-71E5-A3805B33B82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a:extLst>
              <a:ext uri="{FF2B5EF4-FFF2-40B4-BE49-F238E27FC236}">
                <a16:creationId xmlns:a16="http://schemas.microsoft.com/office/drawing/2014/main" id="{69C928B4-5D64-B98A-CA04-00ECA616B4D1}"/>
              </a:ext>
            </a:extLst>
          </p:cNvPr>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B19066C-F40B-11ED-702E-C14AE1DF9DFF}"/>
              </a:ext>
            </a:extLst>
          </p:cNvPr>
          <p:cNvSpPr txBox="1"/>
          <p:nvPr/>
        </p:nvSpPr>
        <p:spPr>
          <a:xfrm>
            <a:off x="839416" y="4077072"/>
            <a:ext cx="29803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Compute credits</a:t>
            </a:r>
          </a:p>
        </p:txBody>
      </p:sp>
      <p:sp>
        <p:nvSpPr>
          <p:cNvPr id="6" name="Slide Number Placeholder 5">
            <a:extLst>
              <a:ext uri="{FF2B5EF4-FFF2-40B4-BE49-F238E27FC236}">
                <a16:creationId xmlns:a16="http://schemas.microsoft.com/office/drawing/2014/main" id="{3743F5E7-FCE0-B966-B2A2-527A5ECE8AEA}"/>
              </a:ext>
            </a:extLst>
          </p:cNvPr>
          <p:cNvSpPr>
            <a:spLocks noGrp="1"/>
          </p:cNvSpPr>
          <p:nvPr>
            <p:ph type="sldNum" sz="quarter" idx="12"/>
          </p:nvPr>
        </p:nvSpPr>
        <p:spPr/>
        <p:txBody>
          <a:bodyPr/>
          <a:lstStyle/>
          <a:p>
            <a:fld id="{A2912448-FEEC-49E8-9588-2DF1F90D57C2}" type="slidenum">
              <a:rPr lang="en-US" smtClean="0"/>
              <a:t>34</a:t>
            </a:fld>
            <a:endParaRPr lang="en-US"/>
          </a:p>
        </p:txBody>
      </p:sp>
    </p:spTree>
    <p:extLst>
      <p:ext uri="{BB962C8B-B14F-4D97-AF65-F5344CB8AC3E}">
        <p14:creationId xmlns:p14="http://schemas.microsoft.com/office/powerpoint/2010/main" val="4013106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35</a:t>
            </a:fld>
            <a:endParaRPr lang="nl-BE" dirty="0"/>
          </a:p>
        </p:txBody>
      </p:sp>
      <p:sp>
        <p:nvSpPr>
          <p:cNvPr id="34819" name="Rectangle 3"/>
          <p:cNvSpPr>
            <a:spLocks noGrp="1" noChangeArrowheads="1"/>
          </p:cNvSpPr>
          <p:nvPr>
            <p:ph idx="1"/>
          </p:nvPr>
        </p:nvSpPr>
        <p:spPr>
          <a:xfrm>
            <a:off x="588268" y="1052736"/>
            <a:ext cx="6731868" cy="5086167"/>
          </a:xfrm>
          <a:ln w="38100">
            <a:solidFill>
              <a:schemeClr val="accent1"/>
            </a:solidFill>
          </a:ln>
        </p:spPr>
        <p:txBody>
          <a:bodyPr anchor="ctr"/>
          <a:lstStyle/>
          <a:p>
            <a:pPr marL="342900" lvl="1" indent="0">
              <a:buNone/>
            </a:pPr>
            <a:r>
              <a:rPr lang="en-US" altLang="en-US" sz="2200" dirty="0"/>
              <a:t>What?</a:t>
            </a:r>
          </a:p>
          <a:p>
            <a:pPr lvl="1"/>
            <a:r>
              <a:rPr lang="en-US" altLang="en-US" sz="2200" dirty="0"/>
              <a:t>Credits are a measure for compute resources</a:t>
            </a:r>
          </a:p>
          <a:p>
            <a:pPr lvl="1"/>
            <a:r>
              <a:rPr lang="en-US" altLang="en-US" sz="2200" dirty="0"/>
              <a:t>Mandatory for accessing these resources</a:t>
            </a:r>
          </a:p>
          <a:p>
            <a:pPr lvl="1"/>
            <a:r>
              <a:rPr lang="en-US" altLang="en-US" sz="2200" dirty="0"/>
              <a:t>Traceability and accountability</a:t>
            </a:r>
          </a:p>
          <a:p>
            <a:pPr lvl="1"/>
            <a:endParaRPr lang="en-US" altLang="en-US" sz="2200" dirty="0"/>
          </a:p>
          <a:p>
            <a:pPr marL="342900" lvl="1" indent="0">
              <a:buNone/>
            </a:pPr>
            <a:r>
              <a:rPr lang="en-US" altLang="en-US" sz="2200" dirty="0"/>
              <a:t>Why?</a:t>
            </a:r>
          </a:p>
          <a:p>
            <a:pPr lvl="1"/>
            <a:r>
              <a:rPr lang="en-US" altLang="en-US" sz="2200" dirty="0"/>
              <a:t>Incentive to optimize your code and workflow</a:t>
            </a:r>
          </a:p>
          <a:p>
            <a:pPr lvl="1"/>
            <a:endParaRPr lang="en-US" altLang="en-US" sz="2200" dirty="0"/>
          </a:p>
          <a:p>
            <a:pPr marL="342900" lvl="1" indent="0">
              <a:buNone/>
            </a:pPr>
            <a:r>
              <a:rPr lang="en-US" altLang="en-US" sz="2200" dirty="0"/>
              <a:t>How?</a:t>
            </a:r>
          </a:p>
          <a:p>
            <a:pPr lvl="1"/>
            <a:r>
              <a:rPr lang="en-US" altLang="en-US" sz="2200" dirty="0"/>
              <a:t>1 million credits = 3.5 EUR</a:t>
            </a:r>
          </a:p>
          <a:p>
            <a:pPr lvl="1"/>
            <a:r>
              <a:rPr lang="en-US" altLang="en-US" sz="2200" dirty="0"/>
              <a:t>Pay-as-you-go model</a:t>
            </a:r>
          </a:p>
          <a:p>
            <a:pPr lvl="1"/>
            <a:r>
              <a:rPr lang="en-US" altLang="en-US" sz="2200" dirty="0"/>
              <a:t>Credit rates on the right = for fully allocated nodes</a:t>
            </a:r>
            <a:br>
              <a:rPr lang="en-US" altLang="en-US" sz="2200" dirty="0"/>
            </a:br>
            <a:r>
              <a:rPr lang="en-US" altLang="en-US" sz="2200" dirty="0"/>
              <a:t>(if you request less cores, you also get billed less)</a:t>
            </a:r>
          </a:p>
          <a:p>
            <a:pPr lvl="1"/>
            <a:r>
              <a:rPr lang="nl-BE" sz="2200" dirty="0"/>
              <a:t>See </a:t>
            </a:r>
            <a:r>
              <a:rPr lang="nl-BE" sz="2200" dirty="0" err="1"/>
              <a:t>the</a:t>
            </a:r>
            <a:r>
              <a:rPr lang="nl-BE" sz="2200" dirty="0"/>
              <a:t> </a:t>
            </a:r>
            <a:r>
              <a:rPr lang="nl-BE" sz="2200" dirty="0">
                <a:hlinkClick r:id="rId4"/>
              </a:rPr>
              <a:t>ICTS service </a:t>
            </a:r>
            <a:r>
              <a:rPr lang="nl-BE" sz="2200" dirty="0" err="1">
                <a:hlinkClick r:id="rId4"/>
              </a:rPr>
              <a:t>catalog</a:t>
            </a:r>
            <a:r>
              <a:rPr lang="nl-BE" sz="2200" dirty="0"/>
              <a:t> </a:t>
            </a:r>
            <a:r>
              <a:rPr lang="nl-BE" sz="2200" dirty="0" err="1"/>
              <a:t>for</a:t>
            </a:r>
            <a:r>
              <a:rPr lang="nl-BE" sz="2200" dirty="0"/>
              <a:t> more info</a:t>
            </a: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a:t>
            </a:r>
          </a:p>
        </p:txBody>
      </p:sp>
      <p:graphicFrame>
        <p:nvGraphicFramePr>
          <p:cNvPr id="5" name="Table 4"/>
          <p:cNvGraphicFramePr>
            <a:graphicFrameLocks noGrp="1"/>
          </p:cNvGraphicFramePr>
          <p:nvPr>
            <p:extLst>
              <p:ext uri="{D42A27DB-BD31-4B8C-83A1-F6EECF244321}">
                <p14:modId xmlns:p14="http://schemas.microsoft.com/office/powerpoint/2010/main" val="920081960"/>
              </p:ext>
            </p:extLst>
          </p:nvPr>
        </p:nvGraphicFramePr>
        <p:xfrm>
          <a:off x="7392144" y="518573"/>
          <a:ext cx="4439856" cy="573024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346114"/>
                    </a:ext>
                  </a:extLst>
                </a:gridCol>
                <a:gridCol w="1271504">
                  <a:extLst>
                    <a:ext uri="{9D8B030D-6E8A-4147-A177-3AD203B41FA5}">
                      <a16:colId xmlns:a16="http://schemas.microsoft.com/office/drawing/2014/main" val="1760943923"/>
                    </a:ext>
                  </a:extLst>
                </a:gridCol>
              </a:tblGrid>
              <a:tr h="370840">
                <a:tc>
                  <a:txBody>
                    <a:bodyPr/>
                    <a:lstStyle/>
                    <a:p>
                      <a:r>
                        <a:rPr lang="en-US" sz="1800" dirty="0"/>
                        <a:t>Node types</a:t>
                      </a:r>
                      <a:endParaRPr lang="nl-BE" sz="1800" dirty="0"/>
                    </a:p>
                  </a:txBody>
                  <a:tcPr/>
                </a:tc>
                <a:tc>
                  <a:txBody>
                    <a:bodyPr/>
                    <a:lstStyle/>
                    <a:p>
                      <a:r>
                        <a:rPr lang="en-US" sz="1800" dirty="0"/>
                        <a:t>Credits per node-hour</a:t>
                      </a:r>
                      <a:endParaRPr lang="nl-BE" sz="1800"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endParaRPr lang="nl-BE" sz="1800" dirty="0"/>
                    </a:p>
                  </a:txBody>
                  <a:tcPr/>
                </a:tc>
                <a:tc>
                  <a:txBody>
                    <a:bodyPr/>
                    <a:lstStyle/>
                    <a:p>
                      <a:r>
                        <a:rPr lang="en-US" sz="1800" dirty="0"/>
                        <a:t>10 000</a:t>
                      </a:r>
                      <a:endParaRPr lang="nl-BE" sz="1800" dirty="0"/>
                    </a:p>
                  </a:txBody>
                  <a:tcPr/>
                </a:tc>
                <a:extLst>
                  <a:ext uri="{0D108BD9-81ED-4DB2-BD59-A6C34878D82A}">
                    <a16:rowId xmlns:a16="http://schemas.microsoft.com/office/drawing/2014/main" val="992769511"/>
                  </a:ext>
                </a:extLst>
              </a:tr>
              <a:tr h="370840">
                <a:tc>
                  <a:txBody>
                    <a:bodyPr/>
                    <a:lstStyle/>
                    <a:p>
                      <a:r>
                        <a:rPr lang="en-US" sz="1800" dirty="0"/>
                        <a:t>Genius</a:t>
                      </a:r>
                      <a:r>
                        <a:rPr lang="en-US" sz="1800" baseline="0" dirty="0"/>
                        <a:t> Skylake </a:t>
                      </a:r>
                      <a:r>
                        <a:rPr lang="en-US" sz="1800" baseline="0" dirty="0" err="1"/>
                        <a:t>Bigmem</a:t>
                      </a:r>
                      <a:endParaRPr lang="nl-BE" sz="1800" dirty="0"/>
                    </a:p>
                  </a:txBody>
                  <a:tcPr/>
                </a:tc>
                <a:tc>
                  <a:txBody>
                    <a:bodyPr/>
                    <a:lstStyle/>
                    <a:p>
                      <a:r>
                        <a:rPr lang="en-US" sz="1800" dirty="0"/>
                        <a:t>12 000</a:t>
                      </a:r>
                      <a:endParaRPr lang="nl-BE" sz="1800" dirty="0"/>
                    </a:p>
                  </a:txBody>
                  <a:tcPr/>
                </a:tc>
                <a:extLst>
                  <a:ext uri="{0D108BD9-81ED-4DB2-BD59-A6C34878D82A}">
                    <a16:rowId xmlns:a16="http://schemas.microsoft.com/office/drawing/2014/main" val="1668369577"/>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20 000</a:t>
                      </a:r>
                      <a:endParaRPr lang="nl-BE" sz="1800" dirty="0"/>
                    </a:p>
                  </a:txBody>
                  <a:tcPr/>
                </a:tc>
                <a:extLst>
                  <a:ext uri="{0D108BD9-81ED-4DB2-BD59-A6C34878D82A}">
                    <a16:rowId xmlns:a16="http://schemas.microsoft.com/office/drawing/2014/main" val="3269158428"/>
                  </a:ext>
                </a:extLst>
              </a:tr>
              <a:tr h="370840">
                <a:tc>
                  <a:txBody>
                    <a:bodyPr/>
                    <a:lstStyle/>
                    <a:p>
                      <a:r>
                        <a:rPr lang="en-US" sz="1800" dirty="0"/>
                        <a:t>Genius Skylake interactive node</a:t>
                      </a:r>
                      <a:endParaRPr lang="nl-BE" sz="1800" dirty="0"/>
                    </a:p>
                  </a:txBody>
                  <a:tcPr/>
                </a:tc>
                <a:tc>
                  <a:txBody>
                    <a:bodyPr/>
                    <a:lstStyle/>
                    <a:p>
                      <a:r>
                        <a:rPr lang="en-US" sz="1800" dirty="0"/>
                        <a:t>Free</a:t>
                      </a:r>
                      <a:endParaRPr lang="nl-BE" sz="1800" dirty="0"/>
                    </a:p>
                  </a:txBody>
                  <a:tcPr/>
                </a:tc>
                <a:extLst>
                  <a:ext uri="{0D108BD9-81ED-4DB2-BD59-A6C34878D82A}">
                    <a16:rowId xmlns:a16="http://schemas.microsoft.com/office/drawing/2014/main" val="135221095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39 900</a:t>
                      </a:r>
                    </a:p>
                  </a:txBody>
                  <a:tcPr/>
                </a:tc>
                <a:extLst>
                  <a:ext uri="{0D108BD9-81ED-4DB2-BD59-A6C34878D82A}">
                    <a16:rowId xmlns:a16="http://schemas.microsoft.com/office/drawing/2014/main" val="192112168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a:t>Genius </a:t>
                      </a:r>
                      <a:r>
                        <a:rPr lang="nl-BE" sz="1800" dirty="0" err="1"/>
                        <a:t>Superdome</a:t>
                      </a:r>
                      <a:endParaRPr lang="nl-BE" sz="1800" dirty="0"/>
                    </a:p>
                  </a:txBody>
                  <a:tcPr/>
                </a:tc>
                <a:tc>
                  <a:txBody>
                    <a:bodyPr/>
                    <a:lstStyle/>
                    <a:p>
                      <a:r>
                        <a:rPr lang="nl-BE" sz="1800" dirty="0"/>
                        <a:t>126 000</a:t>
                      </a:r>
                    </a:p>
                  </a:txBody>
                  <a:tcPr/>
                </a:tc>
                <a:extLst>
                  <a:ext uri="{0D108BD9-81ED-4DB2-BD59-A6C34878D82A}">
                    <a16:rowId xmlns:a16="http://schemas.microsoft.com/office/drawing/2014/main" val="56048814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thin</a:t>
                      </a:r>
                      <a:r>
                        <a:rPr lang="nl-BE" sz="1800" dirty="0"/>
                        <a:t> node</a:t>
                      </a:r>
                    </a:p>
                  </a:txBody>
                  <a:tcPr/>
                </a:tc>
                <a:tc>
                  <a:txBody>
                    <a:bodyPr/>
                    <a:lstStyle/>
                    <a:p>
                      <a:r>
                        <a:rPr lang="nl-BE" sz="1800" dirty="0"/>
                        <a:t>11 000</a:t>
                      </a:r>
                    </a:p>
                  </a:txBody>
                  <a:tcPr/>
                </a:tc>
                <a:extLst>
                  <a:ext uri="{0D108BD9-81ED-4DB2-BD59-A6C34878D82A}">
                    <a16:rowId xmlns:a16="http://schemas.microsoft.com/office/drawing/2014/main" val="227663860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Large Memory</a:t>
                      </a:r>
                    </a:p>
                  </a:txBody>
                  <a:tcPr/>
                </a:tc>
                <a:tc>
                  <a:txBody>
                    <a:bodyPr/>
                    <a:lstStyle/>
                    <a:p>
                      <a:r>
                        <a:rPr lang="nl-BE" sz="1800" dirty="0"/>
                        <a:t>19 000</a:t>
                      </a:r>
                    </a:p>
                  </a:txBody>
                  <a:tcPr/>
                </a:tc>
                <a:extLst>
                  <a:ext uri="{0D108BD9-81ED-4DB2-BD59-A6C34878D82A}">
                    <a16:rowId xmlns:a16="http://schemas.microsoft.com/office/drawing/2014/main" val="211050448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GPU node</a:t>
                      </a:r>
                    </a:p>
                  </a:txBody>
                  <a:tcPr/>
                </a:tc>
                <a:tc>
                  <a:txBody>
                    <a:bodyPr/>
                    <a:lstStyle/>
                    <a:p>
                      <a:r>
                        <a:rPr lang="nl-BE" sz="1800" dirty="0"/>
                        <a:t>45 000</a:t>
                      </a:r>
                    </a:p>
                  </a:txBody>
                  <a:tcPr/>
                </a:tc>
                <a:extLst>
                  <a:ext uri="{0D108BD9-81ED-4DB2-BD59-A6C34878D82A}">
                    <a16:rowId xmlns:a16="http://schemas.microsoft.com/office/drawing/2014/main" val="391892541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interactive</a:t>
                      </a:r>
                      <a:r>
                        <a:rPr lang="nl-BE" sz="1800" dirty="0"/>
                        <a:t> node</a:t>
                      </a:r>
                    </a:p>
                  </a:txBody>
                  <a:tcPr/>
                </a:tc>
                <a:tc>
                  <a:txBody>
                    <a:bodyPr/>
                    <a:lstStyle/>
                    <a:p>
                      <a:r>
                        <a:rPr lang="en-US" sz="1800" dirty="0"/>
                        <a:t>F</a:t>
                      </a:r>
                      <a:r>
                        <a:rPr lang="nl-BE" sz="1800" dirty="0"/>
                        <a:t>ree</a:t>
                      </a:r>
                    </a:p>
                  </a:txBody>
                  <a:tcPr/>
                </a:tc>
                <a:extLst>
                  <a:ext uri="{0D108BD9-81ED-4DB2-BD59-A6C34878D82A}">
                    <a16:rowId xmlns:a16="http://schemas.microsoft.com/office/drawing/2014/main" val="340160543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err="1"/>
                        <a:t>wICE</a:t>
                      </a:r>
                      <a:r>
                        <a:rPr lang="en-US" sz="1800" dirty="0"/>
                        <a:t> </a:t>
                      </a:r>
                      <a:r>
                        <a:rPr lang="en-US" sz="1800" dirty="0" err="1"/>
                        <a:t>IceLake</a:t>
                      </a:r>
                      <a:r>
                        <a:rPr lang="en-US" sz="1800" dirty="0"/>
                        <a:t> </a:t>
                      </a:r>
                      <a:r>
                        <a:rPr lang="en-US" sz="1800" dirty="0" err="1"/>
                        <a:t>hugemem</a:t>
                      </a:r>
                      <a:r>
                        <a:rPr lang="en-US" sz="1800" dirty="0"/>
                        <a:t> node</a:t>
                      </a:r>
                      <a:endParaRPr lang="nl-BE" sz="1800" dirty="0"/>
                    </a:p>
                  </a:txBody>
                  <a:tcPr/>
                </a:tc>
                <a:tc>
                  <a:txBody>
                    <a:bodyPr/>
                    <a:lstStyle/>
                    <a:p>
                      <a:r>
                        <a:rPr lang="en-US" sz="1800" dirty="0"/>
                        <a:t>80 000</a:t>
                      </a:r>
                      <a:endParaRPr lang="nl-BE" sz="1800" dirty="0"/>
                    </a:p>
                  </a:txBody>
                  <a:tcPr/>
                </a:tc>
                <a:extLst>
                  <a:ext uri="{0D108BD9-81ED-4DB2-BD59-A6C34878D82A}">
                    <a16:rowId xmlns:a16="http://schemas.microsoft.com/office/drawing/2014/main" val="87164174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err="1"/>
                        <a:t>wICE</a:t>
                      </a:r>
                      <a:r>
                        <a:rPr lang="en-US" sz="1800" dirty="0"/>
                        <a:t> Sapphire Rapids</a:t>
                      </a:r>
                      <a:endParaRPr lang="nl-BE" sz="1800" dirty="0"/>
                    </a:p>
                  </a:txBody>
                  <a:tcPr/>
                </a:tc>
                <a:tc>
                  <a:txBody>
                    <a:bodyPr/>
                    <a:lstStyle/>
                    <a:p>
                      <a:r>
                        <a:rPr lang="en-US" sz="1800" dirty="0"/>
                        <a:t>20 000</a:t>
                      </a:r>
                    </a:p>
                  </a:txBody>
                  <a:tcPr/>
                </a:tc>
                <a:extLst>
                  <a:ext uri="{0D108BD9-81ED-4DB2-BD59-A6C34878D82A}">
                    <a16:rowId xmlns:a16="http://schemas.microsoft.com/office/drawing/2014/main" val="1990493320"/>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err="1"/>
                        <a:t>wICE</a:t>
                      </a:r>
                      <a:r>
                        <a:rPr lang="en-US" sz="1800" dirty="0"/>
                        <a:t> AMD Zen-4 4 GPUs</a:t>
                      </a:r>
                      <a:endParaRPr lang="nl-BE" sz="1800" dirty="0"/>
                    </a:p>
                  </a:txBody>
                  <a:tcPr/>
                </a:tc>
                <a:tc>
                  <a:txBody>
                    <a:bodyPr/>
                    <a:lstStyle/>
                    <a:p>
                      <a:r>
                        <a:rPr lang="en-US" sz="1800" dirty="0"/>
                        <a:t>150 000</a:t>
                      </a:r>
                    </a:p>
                  </a:txBody>
                  <a:tcPr/>
                </a:tc>
                <a:extLst>
                  <a:ext uri="{0D108BD9-81ED-4DB2-BD59-A6C34878D82A}">
                    <a16:rowId xmlns:a16="http://schemas.microsoft.com/office/drawing/2014/main" val="2653489448"/>
                  </a:ext>
                </a:extLst>
              </a:tr>
            </a:tbl>
          </a:graphicData>
        </a:graphic>
      </p:graphicFrame>
    </p:spTree>
    <p:custDataLst>
      <p:tags r:id="rId1"/>
    </p:custDataLst>
    <p:extLst>
      <p:ext uri="{BB962C8B-B14F-4D97-AF65-F5344CB8AC3E}">
        <p14:creationId xmlns:p14="http://schemas.microsoft.com/office/powerpoint/2010/main" val="294328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36</a:t>
            </a:fld>
            <a:endParaRPr lang="nl-BE" dirty="0"/>
          </a:p>
        </p:txBody>
      </p:sp>
      <p:sp>
        <p:nvSpPr>
          <p:cNvPr id="34819" name="Rectangle 3"/>
          <p:cNvSpPr>
            <a:spLocks noGrp="1" noChangeArrowheads="1"/>
          </p:cNvSpPr>
          <p:nvPr>
            <p:ph idx="1"/>
          </p:nvPr>
        </p:nvSpPr>
        <p:spPr>
          <a:xfrm>
            <a:off x="720000" y="1349998"/>
            <a:ext cx="11112000" cy="5034347"/>
          </a:xfrm>
        </p:spPr>
        <p:txBody>
          <a:bodyPr vert="horz" lIns="0" tIns="0" rIns="0" bIns="0" rtlCol="0" anchor="t">
            <a:noAutofit/>
          </a:bodyPr>
          <a:lstStyle/>
          <a:p>
            <a:pPr eaLnBrk="1" hangingPunct="1">
              <a:lnSpc>
                <a:spcPct val="90000"/>
              </a:lnSpc>
            </a:pPr>
            <a:r>
              <a:rPr lang="en-US" altLang="en-US" sz="2000" dirty="0"/>
              <a:t>Request your introduction credits</a:t>
            </a:r>
          </a:p>
          <a:p>
            <a:pPr lvl="1"/>
            <a:r>
              <a:rPr lang="en-US" altLang="en-US" sz="1900" dirty="0"/>
              <a:t>Every new user can request them once</a:t>
            </a:r>
          </a:p>
          <a:p>
            <a:pPr lvl="1"/>
            <a:r>
              <a:rPr lang="en-US" altLang="en-US" sz="1900" dirty="0">
                <a:ea typeface="Open Sans Extrabold"/>
                <a:cs typeface="Open Sans Extrabold"/>
              </a:rPr>
              <a:t>Free of charge</a:t>
            </a:r>
            <a:endParaRPr lang="en-US" altLang="en-US" sz="1900" dirty="0"/>
          </a:p>
          <a:p>
            <a:pPr lvl="1"/>
            <a:r>
              <a:rPr lang="en-US" altLang="en-US" sz="1900" dirty="0"/>
              <a:t>6 months</a:t>
            </a:r>
          </a:p>
          <a:p>
            <a:pPr lvl="1"/>
            <a:endParaRPr lang="en-US" altLang="en-US" sz="1900" dirty="0"/>
          </a:p>
          <a:p>
            <a:r>
              <a:rPr lang="en-US" altLang="en-US" sz="2200" dirty="0"/>
              <a:t>Request permission to join a group</a:t>
            </a:r>
          </a:p>
          <a:p>
            <a:endParaRPr lang="en-US" altLang="en-US" sz="2200" dirty="0"/>
          </a:p>
          <a:p>
            <a:r>
              <a:rPr lang="en-US" altLang="en-US" sz="2200" dirty="0"/>
              <a:t>Request project credits</a:t>
            </a:r>
          </a:p>
          <a:p>
            <a:pPr lvl="1"/>
            <a:r>
              <a:rPr lang="en-US" altLang="en-US" sz="1900" dirty="0"/>
              <a:t>Create group on the VSC account page</a:t>
            </a:r>
          </a:p>
          <a:p>
            <a:pPr lvl="1"/>
            <a:r>
              <a:rPr lang="en-US" altLang="en-US" sz="1900" dirty="0"/>
              <a:t>Start the name preferably with </a:t>
            </a:r>
            <a:r>
              <a:rPr lang="en-US" altLang="en-US" sz="1900" b="1" dirty="0"/>
              <a:t>p_</a:t>
            </a:r>
          </a:p>
          <a:p>
            <a:pPr lvl="1"/>
            <a:r>
              <a:rPr lang="en-US" altLang="en-US" sz="1900" dirty="0"/>
              <a:t>Your group will start with </a:t>
            </a:r>
            <a:r>
              <a:rPr lang="en-US" altLang="en-US" sz="1900" b="1" dirty="0" err="1"/>
              <a:t>lp</a:t>
            </a:r>
            <a:r>
              <a:rPr lang="en-US" altLang="en-US" sz="1900" b="1" dirty="0"/>
              <a:t>_</a:t>
            </a:r>
          </a:p>
          <a:p>
            <a:pPr lvl="1"/>
            <a:r>
              <a:rPr lang="en-US" altLang="en-US" sz="1900" dirty="0"/>
              <a:t>Creator of the group can add and remove users</a:t>
            </a:r>
          </a:p>
          <a:p>
            <a:pPr lvl="1"/>
            <a:endParaRPr lang="en-US" altLang="en-US" sz="1900" dirty="0"/>
          </a:p>
          <a:p>
            <a:r>
              <a:rPr lang="en-US" altLang="en-US" sz="2200" dirty="0"/>
              <a:t>Tier-2 credits can be used on all (Leuven) Tier-2 clusters</a:t>
            </a:r>
            <a:endParaRPr lang="en-US" altLang="en-US" sz="2000" dirty="0"/>
          </a:p>
          <a:p>
            <a:endParaRPr lang="en-US" altLang="en-US" sz="2200" dirty="0"/>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 to request credits</a:t>
            </a:r>
          </a:p>
        </p:txBody>
      </p:sp>
      <p:pic>
        <p:nvPicPr>
          <p:cNvPr id="3" name="Picture 2"/>
          <p:cNvPicPr>
            <a:picLocks noChangeAspect="1"/>
          </p:cNvPicPr>
          <p:nvPr/>
        </p:nvPicPr>
        <p:blipFill>
          <a:blip r:embed="rId4"/>
          <a:stretch>
            <a:fillRect/>
          </a:stretch>
        </p:blipFill>
        <p:spPr>
          <a:xfrm>
            <a:off x="5807968" y="1840526"/>
            <a:ext cx="5911458" cy="1734722"/>
          </a:xfrm>
          <a:prstGeom prst="rect">
            <a:avLst/>
          </a:prstGeom>
        </p:spPr>
      </p:pic>
      <p:pic>
        <p:nvPicPr>
          <p:cNvPr id="7" name="Picture 6"/>
          <p:cNvPicPr>
            <a:picLocks noChangeAspect="1"/>
          </p:cNvPicPr>
          <p:nvPr/>
        </p:nvPicPr>
        <p:blipFill>
          <a:blip r:embed="rId5"/>
          <a:stretch>
            <a:fillRect/>
          </a:stretch>
        </p:blipFill>
        <p:spPr>
          <a:xfrm>
            <a:off x="5464304" y="3689083"/>
            <a:ext cx="6298877" cy="1429497"/>
          </a:xfrm>
          <a:prstGeom prst="rect">
            <a:avLst/>
          </a:prstGeom>
        </p:spPr>
      </p:pic>
      <p:sp>
        <p:nvSpPr>
          <p:cNvPr id="4" name="Oval 3"/>
          <p:cNvSpPr/>
          <p:nvPr/>
        </p:nvSpPr>
        <p:spPr>
          <a:xfrm>
            <a:off x="9458570" y="4462869"/>
            <a:ext cx="108012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a:blip r:embed="rId6"/>
          <a:stretch>
            <a:fillRect/>
          </a:stretch>
        </p:blipFill>
        <p:spPr>
          <a:xfrm>
            <a:off x="8500165" y="5145401"/>
            <a:ext cx="3308886" cy="1421507"/>
          </a:xfrm>
          <a:prstGeom prst="rect">
            <a:avLst/>
          </a:prstGeom>
        </p:spPr>
      </p:pic>
      <p:sp>
        <p:nvSpPr>
          <p:cNvPr id="11" name="TextBox 10"/>
          <p:cNvSpPr txBox="1"/>
          <p:nvPr/>
        </p:nvSpPr>
        <p:spPr>
          <a:xfrm>
            <a:off x="7176120" y="1196752"/>
            <a:ext cx="4608512" cy="369332"/>
          </a:xfrm>
          <a:prstGeom prst="rect">
            <a:avLst/>
          </a:prstGeom>
          <a:noFill/>
        </p:spPr>
        <p:txBody>
          <a:bodyPr wrap="square" rtlCol="0">
            <a:spAutoFit/>
          </a:bodyPr>
          <a:lstStyle/>
          <a:p>
            <a:r>
              <a:rPr lang="nl-BE" dirty="0"/>
              <a:t>Check </a:t>
            </a:r>
            <a:r>
              <a:rPr lang="nl-BE" dirty="0" err="1"/>
              <a:t>the</a:t>
            </a:r>
            <a:r>
              <a:rPr lang="nl-BE" dirty="0"/>
              <a:t> </a:t>
            </a:r>
            <a:r>
              <a:rPr lang="nl-BE" dirty="0">
                <a:hlinkClick r:id="rId7"/>
              </a:rPr>
              <a:t>ICTS service </a:t>
            </a:r>
            <a:r>
              <a:rPr lang="nl-BE" dirty="0" err="1">
                <a:hlinkClick r:id="rId7"/>
              </a:rPr>
              <a:t>catalog</a:t>
            </a:r>
            <a:endParaRPr lang="nl-BE" dirty="0"/>
          </a:p>
        </p:txBody>
      </p:sp>
      <p:sp>
        <p:nvSpPr>
          <p:cNvPr id="9" name="Right Arrow 8"/>
          <p:cNvSpPr/>
          <p:nvPr/>
        </p:nvSpPr>
        <p:spPr>
          <a:xfrm rot="21347765">
            <a:off x="4954191" y="1293163"/>
            <a:ext cx="21602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ight Arrow 11"/>
          <p:cNvSpPr/>
          <p:nvPr/>
        </p:nvSpPr>
        <p:spPr>
          <a:xfrm rot="19024342">
            <a:off x="3458607" y="2621496"/>
            <a:ext cx="4227443" cy="445315"/>
          </a:xfrm>
          <a:prstGeom prst="rightArrow">
            <a:avLst>
              <a:gd name="adj1" fmla="val 503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ustDataLst>
      <p:tags r:id="rId1"/>
    </p:custDataLst>
    <p:extLst>
      <p:ext uri="{BB962C8B-B14F-4D97-AF65-F5344CB8AC3E}">
        <p14:creationId xmlns:p14="http://schemas.microsoft.com/office/powerpoint/2010/main" val="18635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1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9">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19">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19">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9">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9" grpId="0" animBg="1"/>
      <p:bldP spid="9" grpId="1" animBg="1"/>
      <p:bldP spid="12" grpId="0" animBg="1"/>
      <p:bldP spid="1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37</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200" dirty="0">
                <a:ea typeface="Open Sans Extrabold"/>
                <a:cs typeface="Open Sans Extrabold"/>
              </a:rPr>
              <a:t>Submit your jobs with a suitable credit account</a:t>
            </a:r>
          </a:p>
          <a:p>
            <a:pPr eaLnBrk="1" hangingPunct="1">
              <a:lnSpc>
                <a:spcPct val="90000"/>
              </a:lnSpc>
            </a:pPr>
            <a:endParaRPr lang="en-US" altLang="en-US" sz="2200" dirty="0">
              <a:ea typeface="Open Sans Extrabold"/>
              <a:cs typeface="Open Sans Extrabold"/>
            </a:endParaRPr>
          </a:p>
          <a:p>
            <a:pPr marL="342900" lvl="1" indent="0">
              <a:buNone/>
            </a:pPr>
            <a:r>
              <a:rPr lang="en-US" altLang="en-US" sz="2200" dirty="0">
                <a:ea typeface="Open Sans Extrabold"/>
                <a:cs typeface="Open Sans Extrabold"/>
              </a:rPr>
              <a:t>#SBATCH –A </a:t>
            </a:r>
            <a:r>
              <a:rPr lang="en-US" altLang="en-US" sz="2200" dirty="0" err="1">
                <a:ea typeface="Open Sans Extrabold"/>
                <a:cs typeface="Open Sans Extrabold"/>
              </a:rPr>
              <a:t>lp_myproject</a:t>
            </a:r>
            <a:endParaRPr lang="en-US" altLang="en-US" sz="2200" dirty="0">
              <a:ea typeface="Open Sans Extrabold"/>
              <a:cs typeface="Open Sans Extrabold"/>
            </a:endParaRPr>
          </a:p>
          <a:p>
            <a:pPr marL="342900" lvl="1" indent="0">
              <a:buNone/>
            </a:pPr>
            <a:endParaRPr lang="en-US" altLang="en-US" sz="2200" dirty="0">
              <a:ea typeface="Open Sans Extrabold"/>
              <a:cs typeface="Open Sans Extrabold"/>
            </a:endParaRPr>
          </a:p>
          <a:p>
            <a:pPr marL="342900" lvl="1" indent="0">
              <a:buNone/>
            </a:pPr>
            <a:r>
              <a:rPr lang="en-US" altLang="en-US" sz="2200" dirty="0" err="1">
                <a:ea typeface="Open Sans Extrabold"/>
                <a:cs typeface="Open Sans Extrabold"/>
              </a:rPr>
              <a:t>sbatch</a:t>
            </a:r>
            <a:r>
              <a:rPr lang="en-US" altLang="en-US" sz="2200" dirty="0">
                <a:ea typeface="Open Sans Extrabold"/>
                <a:cs typeface="Open Sans Extrabold"/>
              </a:rPr>
              <a:t> -A </a:t>
            </a:r>
            <a:r>
              <a:rPr lang="en-US" altLang="en-US" sz="2200" dirty="0" err="1">
                <a:ea typeface="Open Sans Extrabold"/>
                <a:cs typeface="Open Sans Extrabold"/>
              </a:rPr>
              <a:t>lp_myproject</a:t>
            </a:r>
            <a:r>
              <a:rPr lang="en-US" altLang="en-US" sz="2200" dirty="0">
                <a:ea typeface="Open Sans Extrabold"/>
                <a:cs typeface="Open Sans Extrabold"/>
              </a:rPr>
              <a:t> … </a:t>
            </a:r>
            <a:r>
              <a:rPr lang="en-US" altLang="en-US" sz="2200" dirty="0" err="1">
                <a:ea typeface="Open Sans Extrabold"/>
                <a:cs typeface="Open Sans Extrabold"/>
              </a:rPr>
              <a:t>myjob.slurm</a:t>
            </a:r>
            <a:endParaRPr lang="en-US" altLang="en-US" sz="2200" dirty="0">
              <a:ea typeface="Open Sans Extrabold"/>
              <a:cs typeface="Open Sans Extrabold"/>
            </a:endParaRPr>
          </a:p>
          <a:p>
            <a:pPr lvl="1"/>
            <a:endParaRPr lang="en-US" altLang="en-US" sz="2200" dirty="0">
              <a:ea typeface="Open Sans Extrabold"/>
              <a:cs typeface="Open Sans Extrabold"/>
            </a:endParaRPr>
          </a:p>
          <a:p>
            <a:r>
              <a:rPr lang="en-US" altLang="en-US" sz="2200" dirty="0">
                <a:ea typeface="Open Sans Extrabold"/>
                <a:cs typeface="Open Sans Extrabold"/>
              </a:rPr>
              <a:t>Before submitting the job, </a:t>
            </a:r>
            <a:r>
              <a:rPr lang="en-US" altLang="en-US" sz="2200" dirty="0" err="1">
                <a:ea typeface="Open Sans Extrabold"/>
                <a:cs typeface="Open Sans Extrabold"/>
              </a:rPr>
              <a:t>Slurm</a:t>
            </a:r>
            <a:r>
              <a:rPr lang="en-US" altLang="en-US" sz="2200" dirty="0">
                <a:ea typeface="Open Sans Extrabold"/>
                <a:cs typeface="Open Sans Extrabold"/>
              </a:rPr>
              <a:t> checks if the account has enough available credits for the job</a:t>
            </a:r>
            <a:br>
              <a:rPr lang="en-US" altLang="en-US" sz="2200" dirty="0">
                <a:ea typeface="Open Sans Extrabold"/>
                <a:cs typeface="Open Sans Extrabold"/>
              </a:rPr>
            </a:br>
            <a:r>
              <a:rPr lang="en-US" altLang="en-US" sz="2200" dirty="0">
                <a:ea typeface="Open Sans Extrabold"/>
                <a:cs typeface="Open Sans Extrabold"/>
              </a:rPr>
              <a:t>(in addition to any other already-running jobs)</a:t>
            </a:r>
          </a:p>
          <a:p>
            <a:pPr marL="0" indent="0">
              <a:buNone/>
            </a:pPr>
            <a:endParaRPr lang="en-US" altLang="en-US" sz="2200" dirty="0">
              <a:ea typeface="Open Sans Extrabold"/>
              <a:cs typeface="Open Sans Extrabold"/>
            </a:endParaRPr>
          </a:p>
          <a:p>
            <a:r>
              <a:rPr lang="en-US" altLang="en-US" sz="2200" dirty="0">
                <a:ea typeface="Open Sans Extrabold"/>
                <a:cs typeface="Open Sans Extrabold"/>
              </a:rPr>
              <a:t>Once a job start running, it starts consuming credits from the account</a:t>
            </a:r>
          </a:p>
          <a:p>
            <a:endParaRPr lang="en-US" altLang="en-US" sz="2200" dirty="0">
              <a:ea typeface="Open Sans Extrabold"/>
              <a:cs typeface="Open Sans Extrabold"/>
            </a:endParaRPr>
          </a:p>
          <a:p>
            <a:endParaRPr lang="en-US" altLang="en-US" sz="2200" dirty="0">
              <a:ea typeface="Open Sans Extrabold"/>
              <a:cs typeface="Open Sans Extrabold"/>
            </a:endParaRPr>
          </a:p>
          <a:p>
            <a:endParaRPr lang="en-US" altLang="en-US" sz="1900" dirty="0">
              <a:ea typeface="Open Sans Extrabold"/>
              <a:cs typeface="Open Sans Extrabold"/>
            </a:endParaRPr>
          </a:p>
          <a:p>
            <a:pPr lvl="1"/>
            <a:endParaRPr lang="en-US" altLang="en-US" sz="2200" dirty="0"/>
          </a:p>
        </p:txBody>
      </p:sp>
      <p:sp>
        <p:nvSpPr>
          <p:cNvPr id="34818" name="Rectangle 2"/>
          <p:cNvSpPr>
            <a:spLocks noGrp="1" noChangeArrowheads="1"/>
          </p:cNvSpPr>
          <p:nvPr>
            <p:ph type="title"/>
          </p:nvPr>
        </p:nvSpPr>
        <p:spPr/>
        <p:txBody>
          <a:bodyPr/>
          <a:lstStyle/>
          <a:p>
            <a:r>
              <a:rPr lang="en-US" altLang="en-US" dirty="0"/>
              <a:t>Tier-2 credit system – how</a:t>
            </a:r>
          </a:p>
        </p:txBody>
      </p:sp>
    </p:spTree>
    <p:extLst>
      <p:ext uri="{BB962C8B-B14F-4D97-AF65-F5344CB8AC3E}">
        <p14:creationId xmlns:p14="http://schemas.microsoft.com/office/powerpoint/2010/main" val="2680869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2219B93B-5A25-67C8-16CC-5487C0C4F81F}"/>
              </a:ext>
            </a:extLst>
          </p:cNvPr>
          <p:cNvPicPr>
            <a:picLocks noChangeAspect="1"/>
          </p:cNvPicPr>
          <p:nvPr/>
        </p:nvPicPr>
        <p:blipFill>
          <a:blip r:embed="rId3"/>
          <a:stretch>
            <a:fillRect/>
          </a:stretch>
        </p:blipFill>
        <p:spPr>
          <a:xfrm>
            <a:off x="866019" y="2852936"/>
            <a:ext cx="10821167" cy="1245402"/>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38</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r>
              <a:rPr lang="en-US" altLang="en-US" sz="2000" dirty="0">
                <a:ea typeface="Open Sans Extrabold"/>
                <a:cs typeface="Open Sans Extrabold"/>
              </a:rPr>
              <a:t>We provide various </a:t>
            </a:r>
            <a:r>
              <a:rPr lang="en-US" altLang="en-US" sz="2000" dirty="0" err="1">
                <a:latin typeface="Courier New" panose="02070309020205020404" pitchFamily="49" charset="0"/>
                <a:ea typeface="Open Sans Extrabold"/>
                <a:cs typeface="Courier New" panose="02070309020205020404" pitchFamily="49" charset="0"/>
              </a:rPr>
              <a:t>sam</a:t>
            </a:r>
            <a:r>
              <a:rPr lang="en-US" altLang="en-US" sz="2000" dirty="0">
                <a:ea typeface="Open Sans Extrabold"/>
                <a:cs typeface="Open Sans Extrabold"/>
              </a:rPr>
              <a:t>-commands to facilitate credit related queries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3940764649"/>
              </p:ext>
            </p:extLst>
          </p:nvPr>
        </p:nvGraphicFramePr>
        <p:xfrm>
          <a:off x="864813" y="1916832"/>
          <a:ext cx="10822374" cy="7924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 [-A account]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bl>
          </a:graphicData>
        </a:graphic>
      </p:graphicFrame>
    </p:spTree>
    <p:extLst>
      <p:ext uri="{BB962C8B-B14F-4D97-AF65-F5344CB8AC3E}">
        <p14:creationId xmlns:p14="http://schemas.microsoft.com/office/powerpoint/2010/main" val="2777120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F3AE07E3-1D71-8D4F-D840-CA0F47F86334}"/>
              </a:ext>
            </a:extLst>
          </p:cNvPr>
          <p:cNvPicPr>
            <a:picLocks noChangeAspect="1"/>
          </p:cNvPicPr>
          <p:nvPr/>
        </p:nvPicPr>
        <p:blipFill>
          <a:blip r:embed="rId3"/>
          <a:srcRect r="600"/>
          <a:stretch>
            <a:fillRect/>
          </a:stretch>
        </p:blipFill>
        <p:spPr>
          <a:xfrm>
            <a:off x="896942" y="2875727"/>
            <a:ext cx="10822374" cy="2065441"/>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dirty="0" smtClean="0"/>
              <a:pPr/>
              <a:t>39</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r>
              <a:rPr lang="en-US" altLang="en-US" sz="2000" dirty="0">
                <a:ea typeface="Open Sans Extrabold"/>
                <a:cs typeface="Open Sans Extrabold"/>
              </a:rPr>
              <a:t>We provide various </a:t>
            </a:r>
            <a:r>
              <a:rPr lang="en-US" altLang="en-US" sz="2000" dirty="0" err="1">
                <a:latin typeface="Courier New" panose="02070309020205020404" pitchFamily="49" charset="0"/>
                <a:ea typeface="Open Sans Extrabold"/>
                <a:cs typeface="Courier New" panose="02070309020205020404" pitchFamily="49" charset="0"/>
              </a:rPr>
              <a:t>sam</a:t>
            </a:r>
            <a:r>
              <a:rPr lang="en-US" altLang="en-US" sz="2000" dirty="0">
                <a:ea typeface="Open Sans Extrabold"/>
                <a:cs typeface="Open Sans Extrabold"/>
              </a:rPr>
              <a:t>-commands to facilitate credit related queries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2991176652"/>
              </p:ext>
            </p:extLst>
          </p:nvPr>
        </p:nvGraphicFramePr>
        <p:xfrm>
          <a:off x="864813" y="1916832"/>
          <a:ext cx="10822374" cy="10972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credit deposits and refunds (if any)</a:t>
                      </a:r>
                      <a:endParaRPr lang="nl-BE" sz="2000" dirty="0"/>
                    </a:p>
                  </a:txBody>
                  <a:tcPr/>
                </a:tc>
                <a:extLst>
                  <a:ext uri="{0D108BD9-81ED-4DB2-BD59-A6C34878D82A}">
                    <a16:rowId xmlns:a16="http://schemas.microsoft.com/office/drawing/2014/main" val="2150199804"/>
                  </a:ext>
                </a:extLst>
              </a:tr>
            </a:tbl>
          </a:graphicData>
        </a:graphic>
      </p:graphicFrame>
    </p:spTree>
    <p:extLst>
      <p:ext uri="{BB962C8B-B14F-4D97-AF65-F5344CB8AC3E}">
        <p14:creationId xmlns:p14="http://schemas.microsoft.com/office/powerpoint/2010/main" val="3190725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9536" y="1124744"/>
            <a:ext cx="7983914" cy="4490952"/>
          </a:xfrm>
          <a:prstGeom prst="roundRect">
            <a:avLst/>
          </a:prstGeom>
        </p:spPr>
      </p:pic>
      <p:sp>
        <p:nvSpPr>
          <p:cNvPr id="3" name="Rectangle 2"/>
          <p:cNvSpPr/>
          <p:nvPr/>
        </p:nvSpPr>
        <p:spPr>
          <a:xfrm>
            <a:off x="1415480" y="5687437"/>
            <a:ext cx="9142295" cy="423321"/>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dirty="0" err="1"/>
              <a:t>What</a:t>
            </a:r>
            <a:r>
              <a:rPr lang="nl-BE" dirty="0"/>
              <a:t> is High Performance Computing</a:t>
            </a:r>
            <a:r>
              <a:rPr lang="en-US" dirty="0"/>
              <a:t>?</a:t>
            </a:r>
            <a:endParaRPr lang="en-US" altLang="en-US" dirty="0"/>
          </a:p>
        </p:txBody>
      </p:sp>
    </p:spTree>
    <p:extLst>
      <p:ext uri="{BB962C8B-B14F-4D97-AF65-F5344CB8AC3E}">
        <p14:creationId xmlns:p14="http://schemas.microsoft.com/office/powerpoint/2010/main" val="2453864208"/>
      </p:ext>
    </p:extLst>
  </p:cSld>
  <p:clrMapOvr>
    <a:masterClrMapping/>
  </p:clrMapOvr>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40</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r>
              <a:rPr lang="en-US" altLang="en-US" sz="2000" dirty="0">
                <a:ea typeface="Open Sans Extrabold"/>
                <a:cs typeface="Open Sans Extrabold"/>
              </a:rPr>
              <a:t>We provide various </a:t>
            </a:r>
            <a:r>
              <a:rPr lang="en-US" altLang="en-US" sz="2000" i="1" dirty="0" err="1">
                <a:latin typeface="Courier New" panose="02070309020205020404" pitchFamily="49" charset="0"/>
                <a:ea typeface="Open Sans Extrabold"/>
                <a:cs typeface="Courier New" panose="02070309020205020404" pitchFamily="49" charset="0"/>
              </a:rPr>
              <a:t>sam</a:t>
            </a:r>
            <a:r>
              <a:rPr lang="en-US" altLang="en-US" sz="2000" dirty="0">
                <a:ea typeface="Open Sans Extrabold"/>
                <a:cs typeface="Open Sans Extrabold"/>
              </a:rPr>
              <a:t>-commands to facilitate credit related queries</a:t>
            </a:r>
            <a:endParaRPr lang="en-US" altLang="en-US" sz="1900" dirty="0">
              <a:ea typeface="Open Sans Extrabold"/>
              <a:cs typeface="Open Sans Extrabold"/>
            </a:endParaRPr>
          </a:p>
          <a:p>
            <a:pPr marL="0" indent="0">
              <a:buNone/>
            </a:pP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3701249451"/>
              </p:ext>
            </p:extLst>
          </p:nvPr>
        </p:nvGraphicFramePr>
        <p:xfrm>
          <a:off x="864813" y="1916832"/>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args</a:t>
                      </a:r>
                      <a:r>
                        <a:rPr lang="en-US" sz="2000" dirty="0">
                          <a:latin typeface="Courier New"/>
                          <a:cs typeface="Courier New"/>
                        </a:rPr>
                        <a:t>]</a:t>
                      </a:r>
                      <a:br>
                        <a:rPr lang="en-US" sz="2000" dirty="0">
                          <a:latin typeface="Courier New"/>
                          <a:cs typeface="Courier New"/>
                        </a:rPr>
                      </a:br>
                      <a:r>
                        <a:rPr lang="en-US" sz="2000" dirty="0">
                          <a:latin typeface="Courier New"/>
                          <a:cs typeface="Courier New"/>
                        </a:rPr>
                        <a:t>                 [</a:t>
                      </a:r>
                      <a:r>
                        <a:rPr lang="en-US" sz="2000" dirty="0" err="1">
                          <a:latin typeface="Courier New"/>
                          <a:cs typeface="Courier New"/>
                        </a:rPr>
                        <a:t>myjob.slurm</a:t>
                      </a:r>
                      <a:r>
                        <a:rPr lang="en-US" sz="2000" dirty="0">
                          <a:latin typeface="Courier New"/>
                          <a:cs typeface="Courier New"/>
                        </a:rPr>
                        <a:t>]</a:t>
                      </a:r>
                      <a:endParaRPr lang="nl-BE" sz="2000" dirty="0">
                        <a:latin typeface="Courier New" panose="02070309020205020404" pitchFamily="49" charset="0"/>
                        <a:cs typeface="Courier New" panose="02070309020205020404" pitchFamily="49" charset="0"/>
                      </a:endParaRPr>
                    </a:p>
                  </a:txBody>
                  <a:tcPr anchor="ctr"/>
                </a:tc>
                <a:tc>
                  <a:txBody>
                    <a:bodyPr/>
                    <a:lstStyle/>
                    <a:p>
                      <a:r>
                        <a:rPr lang="en-US" sz="2000" dirty="0"/>
                        <a:t>Estimates the (max) amount of credits a job will use</a:t>
                      </a:r>
                      <a:endParaRPr lang="nl-BE" sz="2000" dirty="0"/>
                    </a:p>
                  </a:txBody>
                  <a:tcPr anchor="ctr"/>
                </a:tc>
                <a:extLst>
                  <a:ext uri="{0D108BD9-81ED-4DB2-BD59-A6C34878D82A}">
                    <a16:rowId xmlns:a16="http://schemas.microsoft.com/office/drawing/2014/main" val="1571753053"/>
                  </a:ext>
                </a:extLst>
              </a:tr>
            </a:tbl>
          </a:graphicData>
        </a:graphic>
      </p:graphicFrame>
      <p:pic>
        <p:nvPicPr>
          <p:cNvPr id="3" name="Picture 2" descr="A black background with white text&#10;&#10;Description automatically generated">
            <a:extLst>
              <a:ext uri="{FF2B5EF4-FFF2-40B4-BE49-F238E27FC236}">
                <a16:creationId xmlns:a16="http://schemas.microsoft.com/office/drawing/2014/main" id="{8B8CF5A0-72B8-1410-2EDB-9678937BC880}"/>
              </a:ext>
            </a:extLst>
          </p:cNvPr>
          <p:cNvPicPr>
            <a:picLocks noChangeAspect="1"/>
          </p:cNvPicPr>
          <p:nvPr/>
        </p:nvPicPr>
        <p:blipFill>
          <a:blip r:embed="rId3"/>
          <a:stretch>
            <a:fillRect/>
          </a:stretch>
        </p:blipFill>
        <p:spPr>
          <a:xfrm>
            <a:off x="845390" y="3215787"/>
            <a:ext cx="10841795" cy="1005301"/>
          </a:xfrm>
          <a:prstGeom prst="rect">
            <a:avLst/>
          </a:prstGeom>
        </p:spPr>
      </p:pic>
    </p:spTree>
    <p:extLst>
      <p:ext uri="{BB962C8B-B14F-4D97-AF65-F5344CB8AC3E}">
        <p14:creationId xmlns:p14="http://schemas.microsoft.com/office/powerpoint/2010/main" val="1880240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B723-1908-60DD-74F8-32053F5AE9C4}"/>
              </a:ext>
            </a:extLst>
          </p:cNvPr>
          <p:cNvPicPr>
            <a:picLocks noChangeAspect="1"/>
          </p:cNvPicPr>
          <p:nvPr/>
        </p:nvPicPr>
        <p:blipFill>
          <a:blip r:embed="rId3"/>
          <a:srcRect b="4090"/>
          <a:stretch>
            <a:fillRect/>
          </a:stretch>
        </p:blipFill>
        <p:spPr>
          <a:xfrm>
            <a:off x="839416" y="3417800"/>
            <a:ext cx="5688632" cy="3187655"/>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41</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r>
              <a:rPr lang="en-US" altLang="en-US" sz="2000" dirty="0">
                <a:ea typeface="Open Sans Extrabold"/>
                <a:cs typeface="Open Sans Extrabold"/>
              </a:rPr>
              <a:t>We provide various </a:t>
            </a:r>
            <a:r>
              <a:rPr lang="en-US" altLang="en-US" sz="2000" dirty="0" err="1">
                <a:latin typeface="Courier New" panose="02070309020205020404" pitchFamily="49" charset="0"/>
                <a:ea typeface="Open Sans Extrabold"/>
                <a:cs typeface="Courier New" panose="02070309020205020404" pitchFamily="49" charset="0"/>
              </a:rPr>
              <a:t>sam</a:t>
            </a:r>
            <a:r>
              <a:rPr lang="en-US" altLang="en-US" sz="2000" dirty="0">
                <a:ea typeface="Open Sans Extrabold"/>
                <a:cs typeface="Open Sans Extrabold"/>
              </a:rPr>
              <a:t>-commands to facilitate credit related queries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1371690159"/>
              </p:ext>
            </p:extLst>
          </p:nvPr>
        </p:nvGraphicFramePr>
        <p:xfrm>
          <a:off x="864813" y="1916832"/>
          <a:ext cx="10822373" cy="1402080"/>
        </p:xfrm>
        <a:graphic>
          <a:graphicData uri="http://schemas.openxmlformats.org/drawingml/2006/table">
            <a:tbl>
              <a:tblPr firstRow="1" bandRow="1">
                <a:tableStyleId>{5C22544A-7EE6-4342-B048-85BDC9FD1C3A}</a:tableStyleId>
              </a:tblPr>
              <a:tblGrid>
                <a:gridCol w="5447211">
                  <a:extLst>
                    <a:ext uri="{9D8B030D-6E8A-4147-A177-3AD203B41FA5}">
                      <a16:colId xmlns:a16="http://schemas.microsoft.com/office/drawing/2014/main" val="3929993397"/>
                    </a:ext>
                  </a:extLst>
                </a:gridCol>
                <a:gridCol w="5375162">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-statement -A &lt;account-name&gt;</a:t>
                      </a:r>
                      <a:br>
                        <a:rPr lang="en-US" sz="2000" dirty="0">
                          <a:latin typeface="Courier New"/>
                          <a:cs typeface="Courier New"/>
                        </a:rPr>
                      </a:br>
                      <a:r>
                        <a:rPr lang="en-US" sz="2000" dirty="0">
                          <a:latin typeface="Courier New"/>
                          <a:cs typeface="Courier New"/>
                        </a:rPr>
                        <a:t>              -s &lt;start-date&gt;</a:t>
                      </a:r>
                      <a:br>
                        <a:rPr lang="en-US" sz="2000" dirty="0">
                          <a:latin typeface="Courier New"/>
                          <a:cs typeface="Courier New"/>
                        </a:rPr>
                      </a:br>
                      <a:r>
                        <a:rPr lang="en-US" sz="2000" dirty="0">
                          <a:latin typeface="Courier New"/>
                          <a:cs typeface="Courier New"/>
                        </a:rPr>
                        <a:t>              -e &lt;end-date&gt;</a:t>
                      </a:r>
                      <a:endParaRPr lang="nl-BE" sz="2000" dirty="0">
                        <a:latin typeface="Courier New" panose="02070309020205020404" pitchFamily="49" charset="0"/>
                        <a:cs typeface="Courier New" panose="02070309020205020404" pitchFamily="49" charset="0"/>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by each job in some time window</a:t>
                      </a:r>
                      <a:endParaRPr lang="nl-BE" sz="2000" dirty="0"/>
                    </a:p>
                  </a:txBody>
                  <a:tcPr anchor="ct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2549847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42</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r>
              <a:rPr lang="en-US" altLang="en-US" sz="2000" dirty="0">
                <a:ea typeface="Open Sans Extrabold"/>
                <a:cs typeface="Open Sans Extrabold"/>
              </a:rPr>
              <a:t>We provide various </a:t>
            </a:r>
            <a:r>
              <a:rPr lang="en-US" altLang="en-US" sz="2000" dirty="0" err="1">
                <a:latin typeface="Courier New" panose="02070309020205020404" pitchFamily="49" charset="0"/>
                <a:ea typeface="Open Sans Extrabold"/>
                <a:cs typeface="Courier New" panose="02070309020205020404" pitchFamily="49" charset="0"/>
              </a:rPr>
              <a:t>sam</a:t>
            </a:r>
            <a:r>
              <a:rPr lang="en-US" altLang="en-US" sz="2000" dirty="0">
                <a:ea typeface="Open Sans Extrabold"/>
                <a:cs typeface="Open Sans Extrabold"/>
              </a:rPr>
              <a:t>-commands to facilitate credit related queries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1577381664"/>
              </p:ext>
            </p:extLst>
          </p:nvPr>
        </p:nvGraphicFramePr>
        <p:xfrm>
          <a:off x="864813" y="1916832"/>
          <a:ext cx="10822374" cy="3200400"/>
        </p:xfrm>
        <a:graphic>
          <a:graphicData uri="http://schemas.openxmlformats.org/drawingml/2006/table">
            <a:tbl>
              <a:tblPr firstRow="1" bandRow="1">
                <a:tableStyleId>{5C22544A-7EE6-4342-B048-85BDC9FD1C3A}</a:tableStyleId>
              </a:tblPr>
              <a:tblGrid>
                <a:gridCol w="7031387">
                  <a:extLst>
                    <a:ext uri="{9D8B030D-6E8A-4147-A177-3AD203B41FA5}">
                      <a16:colId xmlns:a16="http://schemas.microsoft.com/office/drawing/2014/main" val="3929993397"/>
                    </a:ext>
                  </a:extLst>
                </a:gridCol>
                <a:gridCol w="3790987">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a:t>
                      </a:r>
                      <a:endParaRPr lang="nl-BE" sz="2000" dirty="0">
                        <a:latin typeface="Courier New" panose="02070309020205020404" pitchFamily="49" charset="0"/>
                        <a:cs typeface="Courier New" panose="02070309020205020404" pitchFamily="49" charset="0"/>
                      </a:endParaRPr>
                    </a:p>
                  </a:txBody>
                  <a:tcPr anchor="ctr"/>
                </a:tc>
                <a:tc>
                  <a:txBody>
                    <a:bodyPr/>
                    <a:lstStyle/>
                    <a:p>
                      <a:r>
                        <a:rPr lang="en-US" sz="2000" dirty="0"/>
                        <a:t>Lists active</a:t>
                      </a:r>
                      <a:r>
                        <a:rPr lang="en-US" sz="2000" baseline="0" dirty="0"/>
                        <a:t> projects and available credits</a:t>
                      </a:r>
                      <a:endParaRPr lang="nl-BE" sz="2000" dirty="0"/>
                    </a:p>
                  </a:txBody>
                  <a:tcPr anchor="ctr"/>
                </a:tc>
                <a:extLst>
                  <a:ext uri="{0D108BD9-81ED-4DB2-BD59-A6C34878D82A}">
                    <a16:rowId xmlns:a16="http://schemas.microsoft.com/office/drawing/2014/main" val="335861878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a:cs typeface="Courier New"/>
                      </a:endParaRPr>
                    </a:p>
                  </a:txBody>
                  <a:tcPr anchor="ctr"/>
                </a:tc>
                <a:tc>
                  <a:txBody>
                    <a:bodyPr/>
                    <a:lstStyle/>
                    <a:p>
                      <a:r>
                        <a:rPr lang="en-US" sz="2000" dirty="0"/>
                        <a:t>Lists the credit deposits and refunds (if any)</a:t>
                      </a:r>
                      <a:endParaRPr lang="nl-BE" sz="2000" dirty="0"/>
                    </a:p>
                  </a:txBody>
                  <a:tcPr anchor="ctr"/>
                </a:tc>
                <a:extLst>
                  <a:ext uri="{0D108BD9-81ED-4DB2-BD59-A6C34878D82A}">
                    <a16:rowId xmlns:a16="http://schemas.microsoft.com/office/drawing/2014/main" val="2150199804"/>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args</a:t>
                      </a:r>
                      <a:r>
                        <a:rPr lang="en-US" sz="2000" dirty="0">
                          <a:latin typeface="Courier New"/>
                          <a:cs typeface="Courier New"/>
                        </a:rPr>
                        <a:t>] [</a:t>
                      </a:r>
                      <a:r>
                        <a:rPr lang="en-US" sz="2000" dirty="0" err="1">
                          <a:latin typeface="Courier New"/>
                          <a:cs typeface="Courier New"/>
                        </a:rPr>
                        <a:t>myjob.slurm</a:t>
                      </a:r>
                      <a:r>
                        <a:rPr lang="en-US" sz="2000" dirty="0">
                          <a:latin typeface="Courier New"/>
                          <a:cs typeface="Courier New"/>
                        </a:rPr>
                        <a:t>]</a:t>
                      </a:r>
                      <a:endParaRPr lang="nl-BE" sz="2000" dirty="0" err="1">
                        <a:latin typeface="Courier New" panose="02070309020205020404" pitchFamily="49" charset="0"/>
                        <a:cs typeface="Courier New" panose="02070309020205020404" pitchFamily="49" charset="0"/>
                      </a:endParaRPr>
                    </a:p>
                  </a:txBody>
                  <a:tcPr anchor="ctr"/>
                </a:tc>
                <a:tc>
                  <a:txBody>
                    <a:bodyPr/>
                    <a:lstStyle/>
                    <a:p>
                      <a:r>
                        <a:rPr lang="en-US" sz="2000" dirty="0"/>
                        <a:t>Estimates the (max) number of credits a job will use</a:t>
                      </a:r>
                      <a:endParaRPr lang="nl-BE" sz="2000" dirty="0"/>
                    </a:p>
                  </a:txBody>
                  <a:tcPr anchor="ctr"/>
                </a:tc>
                <a:extLst>
                  <a:ext uri="{0D108BD9-81ED-4DB2-BD59-A6C34878D82A}">
                    <a16:rowId xmlns:a16="http://schemas.microsoft.com/office/drawing/2014/main" val="3254107556"/>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-statement -A &lt;account-name&gt;</a:t>
                      </a:r>
                      <a:br>
                        <a:rPr lang="en-US" sz="2000" dirty="0">
                          <a:latin typeface="Courier New"/>
                          <a:cs typeface="Courier New"/>
                        </a:rPr>
                      </a:br>
                      <a:r>
                        <a:rPr lang="en-US" sz="2000" dirty="0">
                          <a:latin typeface="Courier New"/>
                          <a:cs typeface="Courier New"/>
                        </a:rPr>
                        <a:t>              -s &lt;start-date&gt; -e &lt;end-date&gt;</a:t>
                      </a:r>
                      <a:endParaRPr lang="nl-BE" sz="2000" dirty="0">
                        <a:latin typeface="Courier New" panose="02070309020205020404" pitchFamily="49" charset="0"/>
                        <a:cs typeface="Courier New" panose="02070309020205020404" pitchFamily="49" charset="0"/>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by each job in some time window</a:t>
                      </a:r>
                      <a:endParaRPr lang="nl-BE" sz="2000" dirty="0"/>
                    </a:p>
                  </a:txBody>
                  <a:tcPr anchor="ctr"/>
                </a:tc>
                <a:extLst>
                  <a:ext uri="{0D108BD9-81ED-4DB2-BD59-A6C34878D82A}">
                    <a16:rowId xmlns:a16="http://schemas.microsoft.com/office/drawing/2014/main" val="3547772461"/>
                  </a:ext>
                </a:extLst>
              </a:tr>
            </a:tbl>
          </a:graphicData>
        </a:graphic>
      </p:graphicFrame>
    </p:spTree>
    <p:extLst>
      <p:ext uri="{BB962C8B-B14F-4D97-AF65-F5344CB8AC3E}">
        <p14:creationId xmlns:p14="http://schemas.microsoft.com/office/powerpoint/2010/main" val="2915483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39416" y="4077072"/>
            <a:ext cx="473636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Connecting to a login node</a:t>
            </a:r>
          </a:p>
        </p:txBody>
      </p:sp>
      <p:sp>
        <p:nvSpPr>
          <p:cNvPr id="6" name="Slide Number Placeholder 5"/>
          <p:cNvSpPr>
            <a:spLocks noGrp="1"/>
          </p:cNvSpPr>
          <p:nvPr>
            <p:ph type="sldNum" sz="quarter" idx="12"/>
          </p:nvPr>
        </p:nvSpPr>
        <p:spPr/>
        <p:txBody>
          <a:bodyPr/>
          <a:lstStyle/>
          <a:p>
            <a:fld id="{A2912448-FEEC-49E8-9588-2DF1F90D57C2}" type="slidenum">
              <a:rPr lang="en-US" smtClean="0"/>
              <a:t>43</a:t>
            </a:fld>
            <a:endParaRPr lang="en-US"/>
          </a:p>
        </p:txBody>
      </p:sp>
    </p:spTree>
    <p:extLst>
      <p:ext uri="{BB962C8B-B14F-4D97-AF65-F5344CB8AC3E}">
        <p14:creationId xmlns:p14="http://schemas.microsoft.com/office/powerpoint/2010/main" val="4211320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565455" y="3973361"/>
            <a:ext cx="2859137" cy="2119935"/>
            <a:chOff x="8565455" y="3973361"/>
            <a:chExt cx="2859137" cy="2119935"/>
          </a:xfrm>
        </p:grpSpPr>
        <p:sp>
          <p:nvSpPr>
            <p:cNvPr id="70" name="Rectangle 3"/>
            <p:cNvSpPr txBox="1">
              <a:spLocks noChangeArrowheads="1"/>
            </p:cNvSpPr>
            <p:nvPr/>
          </p:nvSpPr>
          <p:spPr>
            <a:xfrm>
              <a:off x="8861260" y="5104274"/>
              <a:ext cx="256333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endParaRPr lang="en-US" altLang="en-US" sz="1800" b="1" i="1" dirty="0"/>
            </a:p>
            <a:p>
              <a:pPr marL="0" indent="0">
                <a:buNone/>
              </a:pPr>
              <a:r>
                <a:rPr lang="en-US" altLang="en-US" sz="1400" dirty="0"/>
                <a:t>Job scheduler,</a:t>
              </a:r>
              <a:br>
                <a:rPr lang="en-US" altLang="en-US" sz="1400" dirty="0"/>
              </a:br>
              <a:r>
                <a:rPr lang="en-US" altLang="en-US" sz="1400" dirty="0"/>
                <a:t>(credit) account management, …</a:t>
              </a:r>
            </a:p>
          </p:txBody>
        </p:sp>
        <p:grpSp>
          <p:nvGrpSpPr>
            <p:cNvPr id="3" name="Group 2"/>
            <p:cNvGrpSpPr/>
            <p:nvPr/>
          </p:nvGrpSpPr>
          <p:grpSpPr>
            <a:xfrm>
              <a:off x="8565455" y="3973361"/>
              <a:ext cx="1942753" cy="1471618"/>
              <a:chOff x="1496838" y="4338134"/>
              <a:chExt cx="1942753" cy="147161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496838" y="544042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1" name="Left-Right Arrow Callout 10"/>
          <p:cNvSpPr/>
          <p:nvPr/>
        </p:nvSpPr>
        <p:spPr>
          <a:xfrm>
            <a:off x="1515196" y="4221088"/>
            <a:ext cx="3352414" cy="1115795"/>
          </a:xfrm>
          <a:prstGeom prst="leftRightArrowCallout">
            <a:avLst>
              <a:gd name="adj1" fmla="val 20610"/>
              <a:gd name="adj2" fmla="val 25000"/>
              <a:gd name="adj3" fmla="val 39266"/>
              <a:gd name="adj4" fmla="val 6296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connection</a:t>
            </a:r>
            <a:br>
              <a:rPr lang="en-US" dirty="0"/>
            </a:br>
            <a:r>
              <a:rPr lang="en-US" dirty="0"/>
              <a:t>(terminal, OOD)</a:t>
            </a:r>
            <a:br>
              <a:rPr lang="en-US" dirty="0"/>
            </a:br>
            <a:r>
              <a:rPr lang="en-US" dirty="0"/>
              <a:t>with MFA through your IDP</a:t>
            </a:r>
            <a:endParaRPr lang="nl-BE" dirty="0"/>
          </a:p>
        </p:txBody>
      </p:sp>
      <p:grpSp>
        <p:nvGrpSpPr>
          <p:cNvPr id="18" name="Group 17"/>
          <p:cNvGrpSpPr/>
          <p:nvPr/>
        </p:nvGrpSpPr>
        <p:grpSpPr>
          <a:xfrm>
            <a:off x="429580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060249"/>
            <a:ext cx="7170157" cy="2369911"/>
            <a:chOff x="4729312" y="3060249"/>
            <a:chExt cx="7170157" cy="23699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344472" y="3060249"/>
              <a:ext cx="1460197" cy="584775"/>
            </a:xfrm>
            <a:prstGeom prst="rect">
              <a:avLst/>
            </a:prstGeom>
            <a:noFill/>
          </p:spPr>
          <p:txBody>
            <a:bodyPr wrap="square" rtlCol="0">
              <a:spAutoFit/>
            </a:bodyPr>
            <a:lstStyle/>
            <a:p>
              <a:r>
                <a:rPr lang="en-US" sz="1600" dirty="0">
                  <a:solidFill>
                    <a:srgbClr val="00407A"/>
                  </a:solidFill>
                </a:rPr>
                <a:t>Connections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44</a:t>
            </a:fld>
            <a:endParaRPr lang="nl-BE" sz="900" dirty="0">
              <a:solidFill>
                <a:schemeClr val="bg1"/>
              </a:solidFill>
            </a:endParaRPr>
          </a:p>
        </p:txBody>
      </p:sp>
      <p:sp>
        <p:nvSpPr>
          <p:cNvPr id="8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Accessing a cluster</a:t>
            </a:r>
          </a:p>
        </p:txBody>
      </p:sp>
      <p:grpSp>
        <p:nvGrpSpPr>
          <p:cNvPr id="7" name="Group 6"/>
          <p:cNvGrpSpPr/>
          <p:nvPr/>
        </p:nvGrpSpPr>
        <p:grpSpPr>
          <a:xfrm>
            <a:off x="296653" y="3933056"/>
            <a:ext cx="1262843" cy="1587467"/>
            <a:chOff x="3078585" y="3903148"/>
            <a:chExt cx="1262843" cy="1587467"/>
          </a:xfrm>
        </p:grpSpPr>
        <p:sp>
          <p:nvSpPr>
            <p:cNvPr id="236" name="TextBox 23"/>
            <p:cNvSpPr txBox="1"/>
            <p:nvPr/>
          </p:nvSpPr>
          <p:spPr>
            <a:xfrm>
              <a:off x="3078585" y="3903148"/>
              <a:ext cx="1194715" cy="369332"/>
            </a:xfrm>
            <a:prstGeom prst="rect">
              <a:avLst/>
            </a:prstGeom>
            <a:noFill/>
          </p:spPr>
          <p:txBody>
            <a:bodyPr wrap="square" rtlCol="0">
              <a:spAutoFit/>
            </a:bodyPr>
            <a:lstStyle/>
            <a:p>
              <a:pPr algn="ctr"/>
              <a:r>
                <a:rPr lang="en-US" dirty="0"/>
                <a:t>User</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Tree>
    <p:custDataLst>
      <p:tags r:id="rId1"/>
    </p:custDataLst>
    <p:extLst>
      <p:ext uri="{BB962C8B-B14F-4D97-AF65-F5344CB8AC3E}">
        <p14:creationId xmlns:p14="http://schemas.microsoft.com/office/powerpoint/2010/main" val="371399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A319C3D-DC81-B4B6-6866-AC66BFEE1264}"/>
              </a:ext>
            </a:extLst>
          </p:cNvPr>
          <p:cNvGrpSpPr/>
          <p:nvPr/>
        </p:nvGrpSpPr>
        <p:grpSpPr>
          <a:xfrm>
            <a:off x="6321963" y="1477251"/>
            <a:ext cx="5278923" cy="4400021"/>
            <a:chOff x="720001" y="964811"/>
            <a:chExt cx="5189980" cy="4400021"/>
          </a:xfrm>
        </p:grpSpPr>
        <p:sp>
          <p:nvSpPr>
            <p:cNvPr id="4" name="Content Placeholder 2"/>
            <p:cNvSpPr txBox="1">
              <a:spLocks/>
            </p:cNvSpPr>
            <p:nvPr/>
          </p:nvSpPr>
          <p:spPr>
            <a:xfrm>
              <a:off x="720001" y="1377264"/>
              <a:ext cx="5189980" cy="3987568"/>
            </a:xfrm>
            <a:prstGeom prst="rect">
              <a:avLst/>
            </a:prstGeom>
            <a:ln w="1905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Windows: </a:t>
              </a:r>
              <a:r>
                <a:rPr lang="en-US" dirty="0">
                  <a:hlinkClick r:id="rId3"/>
                </a:rPr>
                <a:t>PuTTY</a:t>
              </a:r>
              <a:r>
                <a:rPr lang="en-US" dirty="0"/>
                <a:t>, </a:t>
              </a:r>
              <a:r>
                <a:rPr lang="en-US" dirty="0" err="1">
                  <a:hlinkClick r:id="rId4"/>
                </a:rPr>
                <a:t>MobaXterm</a:t>
              </a:r>
              <a:r>
                <a:rPr lang="en-US" dirty="0"/>
                <a:t>, …</a:t>
              </a:r>
              <a:br>
                <a:rPr lang="en-US" dirty="0"/>
              </a:br>
              <a:r>
                <a:rPr lang="en-US" dirty="0"/>
                <a:t>MacOS/Linux: any terminal</a:t>
              </a:r>
            </a:p>
            <a:p>
              <a:pPr marL="324000" indent="-324000">
                <a:buClr>
                  <a:srgbClr val="DB6C30"/>
                </a:buClr>
                <a:buFont typeface="Wingdings" panose="05000000000000000000" pitchFamily="2" charset="2"/>
                <a:buChar char="q"/>
              </a:pPr>
              <a:r>
                <a:rPr lang="en-US" dirty="0"/>
                <a:t>Optional: for VSC clusters </a:t>
              </a:r>
              <a:r>
                <a:rPr lang="en-US" i="1" dirty="0"/>
                <a:t>not </a:t>
              </a:r>
              <a:r>
                <a:rPr lang="en-US" dirty="0"/>
                <a:t>hosted at KU Leuven you need an </a:t>
              </a:r>
              <a:r>
                <a:rPr lang="en-US" dirty="0">
                  <a:hlinkClick r:id="rId5"/>
                </a:rPr>
                <a:t>(open)SSH key pair</a:t>
              </a:r>
              <a:r>
                <a:rPr lang="en-US" dirty="0"/>
                <a:t> (upload the public key to the VSC account page and wait ≥ 30mins)</a:t>
              </a:r>
            </a:p>
            <a:p>
              <a:pPr marL="324000" indent="-324000">
                <a:buClr>
                  <a:srgbClr val="DB6C30"/>
                </a:buClr>
                <a:buFont typeface="Wingdings" panose="05000000000000000000" pitchFamily="2" charset="2"/>
                <a:buChar char="q"/>
              </a:pPr>
              <a:r>
                <a:rPr lang="en-US" dirty="0"/>
                <a:t>Hosts: login.hpc.kuleuven.be:22</a:t>
              </a:r>
              <a:br>
                <a:rPr lang="en-US" dirty="0"/>
              </a:br>
              <a:r>
                <a:rPr lang="en-US" dirty="0"/>
                <a:t>Recommended to use an </a:t>
              </a:r>
              <a:r>
                <a:rPr lang="en-US" dirty="0">
                  <a:hlinkClick r:id="rId6"/>
                </a:rPr>
                <a:t>SSH agent</a:t>
              </a:r>
              <a:endParaRPr lang="en-US" dirty="0"/>
            </a:p>
            <a:p>
              <a:pPr marL="324000" indent="-324000">
                <a:buClr>
                  <a:srgbClr val="DB6C30"/>
                </a:buClr>
                <a:buFont typeface="Wingdings" panose="05000000000000000000" pitchFamily="2" charset="2"/>
                <a:buChar char="q"/>
              </a:pPr>
              <a:r>
                <a:rPr lang="en-US" dirty="0"/>
                <a:t>Can open GUIs if X11 forwarding is enabled</a:t>
              </a:r>
            </a:p>
          </p:txBody>
        </p:sp>
        <p:sp>
          <p:nvSpPr>
            <p:cNvPr id="6" name="Rectangle 5"/>
            <p:cNvSpPr/>
            <p:nvPr/>
          </p:nvSpPr>
          <p:spPr>
            <a:xfrm>
              <a:off x="36921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client</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45</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login?</a:t>
            </a:r>
          </a:p>
        </p:txBody>
      </p:sp>
      <p:grpSp>
        <p:nvGrpSpPr>
          <p:cNvPr id="8" name="Group 7">
            <a:extLst>
              <a:ext uri="{FF2B5EF4-FFF2-40B4-BE49-F238E27FC236}">
                <a16:creationId xmlns:a16="http://schemas.microsoft.com/office/drawing/2014/main" id="{0D2995CF-4205-9B2E-5C21-148811C95B6E}"/>
              </a:ext>
            </a:extLst>
          </p:cNvPr>
          <p:cNvGrpSpPr/>
          <p:nvPr/>
        </p:nvGrpSpPr>
        <p:grpSpPr>
          <a:xfrm>
            <a:off x="872401" y="1477251"/>
            <a:ext cx="4727928" cy="2599821"/>
            <a:chOff x="720001" y="964811"/>
            <a:chExt cx="5015961" cy="2766987"/>
          </a:xfrm>
        </p:grpSpPr>
        <p:sp>
          <p:nvSpPr>
            <p:cNvPr id="10" name="Content Placeholder 2">
              <a:extLst>
                <a:ext uri="{FF2B5EF4-FFF2-40B4-BE49-F238E27FC236}">
                  <a16:creationId xmlns:a16="http://schemas.microsoft.com/office/drawing/2014/main" id="{70B81D1F-CF2E-A4F9-8EA3-655B76D8720B}"/>
                </a:ext>
              </a:extLst>
            </p:cNvPr>
            <p:cNvSpPr txBox="1">
              <a:spLocks/>
            </p:cNvSpPr>
            <p:nvPr/>
          </p:nvSpPr>
          <p:spPr>
            <a:xfrm>
              <a:off x="720001" y="1377264"/>
              <a:ext cx="5015960" cy="2354534"/>
            </a:xfrm>
            <a:prstGeom prst="rect">
              <a:avLst/>
            </a:prstGeom>
            <a:ln w="1905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Web-based login via your browser</a:t>
              </a:r>
            </a:p>
            <a:p>
              <a:pPr marL="324000" indent="-324000">
                <a:buClr>
                  <a:srgbClr val="DB6C30"/>
                </a:buClr>
                <a:buFont typeface="Wingdings" panose="05000000000000000000" pitchFamily="2" charset="2"/>
                <a:buChar char="q"/>
              </a:pPr>
              <a:r>
                <a:rPr lang="en-US" dirty="0">
                  <a:hlinkClick r:id="rId7"/>
                </a:rPr>
                <a:t>https://ondemand.hpc.kuleuven.be</a:t>
              </a:r>
              <a:endParaRPr lang="en-US" dirty="0"/>
            </a:p>
            <a:p>
              <a:pPr marL="324000" indent="-324000">
                <a:buClr>
                  <a:srgbClr val="DB6C30"/>
                </a:buClr>
                <a:buFont typeface="Wingdings" panose="05000000000000000000" pitchFamily="2" charset="2"/>
                <a:buChar char="q"/>
              </a:pPr>
              <a:r>
                <a:rPr lang="en-US" dirty="0"/>
                <a:t>Multi-Factor Authentication (MFA):</a:t>
              </a:r>
              <a:br>
                <a:rPr lang="en-US" dirty="0"/>
              </a:br>
              <a:r>
                <a:rPr lang="en-US" dirty="0"/>
                <a:t>Login through your institute’s IDP</a:t>
              </a:r>
            </a:p>
            <a:p>
              <a:pPr marL="324000" indent="-324000">
                <a:buClr>
                  <a:srgbClr val="DB6C30"/>
                </a:buClr>
                <a:buFont typeface="Wingdings" panose="05000000000000000000" pitchFamily="2" charset="2"/>
                <a:buChar char="q"/>
              </a:pPr>
              <a:r>
                <a:rPr lang="en-US" dirty="0"/>
                <a:t>No SSH key needed</a:t>
              </a:r>
            </a:p>
          </p:txBody>
        </p:sp>
        <p:sp>
          <p:nvSpPr>
            <p:cNvPr id="12" name="Rectangle 11">
              <a:extLst>
                <a:ext uri="{FF2B5EF4-FFF2-40B4-BE49-F238E27FC236}">
                  <a16:creationId xmlns:a16="http://schemas.microsoft.com/office/drawing/2014/main" id="{25C4F6E6-1270-AD0C-C70D-ECA907A492FF}"/>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OnDemand</a:t>
              </a:r>
              <a:endParaRPr lang="nl-BE" dirty="0"/>
            </a:p>
          </p:txBody>
        </p:sp>
      </p:grpSp>
    </p:spTree>
    <p:custDataLst>
      <p:tags r:id="rId1"/>
    </p:custDataLst>
    <p:extLst>
      <p:ext uri="{BB962C8B-B14F-4D97-AF65-F5344CB8AC3E}">
        <p14:creationId xmlns:p14="http://schemas.microsoft.com/office/powerpoint/2010/main" val="132438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C9836A-501B-4430-9DDF-90DC89DF6693}"/>
              </a:ext>
            </a:extLst>
          </p:cNvPr>
          <p:cNvGrpSpPr/>
          <p:nvPr/>
        </p:nvGrpSpPr>
        <p:grpSpPr>
          <a:xfrm>
            <a:off x="720000" y="4855239"/>
            <a:ext cx="9696479" cy="1306583"/>
            <a:chOff x="720000" y="4855239"/>
            <a:chExt cx="9696479" cy="1306583"/>
          </a:xfrm>
        </p:grpSpPr>
        <p:sp>
          <p:nvSpPr>
            <p:cNvPr id="2" name="TextBox 1"/>
            <p:cNvSpPr txBox="1"/>
            <p:nvPr/>
          </p:nvSpPr>
          <p:spPr>
            <a:xfrm>
              <a:off x="720000" y="4869160"/>
              <a:ext cx="9696479" cy="1292662"/>
            </a:xfrm>
            <a:prstGeom prst="rect">
              <a:avLst/>
            </a:prstGeom>
            <a:noFill/>
            <a:ln w="19050">
              <a:solidFill>
                <a:srgbClr val="FF0000"/>
              </a:solidFill>
            </a:ln>
          </p:spPr>
          <p:txBody>
            <a:bodyPr wrap="square" rtlCol="0">
              <a:spAutoFit/>
            </a:bodyPr>
            <a:lstStyle/>
            <a:p>
              <a:r>
                <a:rPr lang="en-US" sz="2400" b="1" dirty="0">
                  <a:solidFill>
                    <a:srgbClr val="FF0000"/>
                  </a:solidFill>
                </a:rPr>
                <a:t>Do NOT execute CPU- or memory-intensive tasks here</a:t>
              </a:r>
            </a:p>
            <a:p>
              <a:r>
                <a:rPr lang="en-US" dirty="0"/>
                <a:t>Login nodes are shared resources </a:t>
              </a:r>
            </a:p>
            <a:p>
              <a:r>
                <a:rPr lang="en-US" dirty="0"/>
                <a:t>Submit jobs instead (you can e.g. compile software on compute nodes via an interactive job)</a:t>
              </a:r>
              <a:br>
                <a:rPr lang="en-US" dirty="0"/>
              </a:br>
              <a:r>
                <a:rPr lang="en-US" dirty="0"/>
                <a:t>Use </a:t>
              </a:r>
              <a:r>
                <a:rPr lang="en-US" dirty="0" err="1">
                  <a:latin typeface="Courier New" panose="02070309020205020404" pitchFamily="49" charset="0"/>
                  <a:cs typeface="Courier New" panose="02070309020205020404" pitchFamily="49" charset="0"/>
                </a:rPr>
                <a:t>slurmtop</a:t>
              </a:r>
              <a:r>
                <a:rPr lang="en-US" dirty="0">
                  <a:latin typeface="Courier New" panose="02070309020205020404" pitchFamily="49" charset="0"/>
                  <a:cs typeface="Courier New" panose="02070309020205020404" pitchFamily="49" charset="0"/>
                </a:rPr>
                <a:t> </a:t>
              </a:r>
              <a:r>
                <a:rPr lang="en-US" dirty="0"/>
                <a:t>to see how busy the cluster is</a:t>
              </a:r>
            </a:p>
          </p:txBody>
        </p:sp>
        <p:sp>
          <p:nvSpPr>
            <p:cNvPr id="5" name="Rectangle 4"/>
            <p:cNvSpPr/>
            <p:nvPr/>
          </p:nvSpPr>
          <p:spPr>
            <a:xfrm>
              <a:off x="8472264" y="4855239"/>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grpSp>
      <p:grpSp>
        <p:nvGrpSpPr>
          <p:cNvPr id="7" name="Group 6">
            <a:extLst>
              <a:ext uri="{FF2B5EF4-FFF2-40B4-BE49-F238E27FC236}">
                <a16:creationId xmlns:a16="http://schemas.microsoft.com/office/drawing/2014/main" id="{49FA9E7D-DE9D-29F9-5B75-73038D4F44AF}"/>
              </a:ext>
            </a:extLst>
          </p:cNvPr>
          <p:cNvGrpSpPr/>
          <p:nvPr/>
        </p:nvGrpSpPr>
        <p:grpSpPr>
          <a:xfrm>
            <a:off x="720000" y="1377264"/>
            <a:ext cx="9696479" cy="3347880"/>
            <a:chOff x="720000" y="1377264"/>
            <a:chExt cx="9696479" cy="3347880"/>
          </a:xfrm>
        </p:grpSpPr>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To develop code</a:t>
              </a:r>
            </a:p>
            <a:p>
              <a:pPr marL="324000" indent="-324000">
                <a:buClr>
                  <a:srgbClr val="DB6C30"/>
                </a:buClr>
                <a:buFont typeface="Wingdings" panose="05000000000000000000" pitchFamily="2" charset="2"/>
                <a:buChar char="q"/>
              </a:pPr>
              <a:r>
                <a:rPr lang="en-US" dirty="0"/>
                <a:t>To check your storage and credit balance</a:t>
              </a:r>
            </a:p>
            <a:p>
              <a:pPr marL="324000" indent="-324000">
                <a:buClr>
                  <a:srgbClr val="DB6C30"/>
                </a:buClr>
                <a:buFont typeface="Wingdings" panose="05000000000000000000" pitchFamily="2" charset="2"/>
                <a:buChar char="q"/>
              </a:pPr>
              <a:r>
                <a:rPr lang="en-US" dirty="0"/>
                <a:t>To manage jobs (submit, check status, debug, resubmit, …)</a:t>
              </a:r>
            </a:p>
            <a:p>
              <a:pPr marL="324000" indent="-324000">
                <a:buClr>
                  <a:srgbClr val="DB6C30"/>
                </a:buClr>
                <a:buFont typeface="Wingdings" panose="05000000000000000000" pitchFamily="2" charset="2"/>
                <a:buChar char="q"/>
              </a:pPr>
              <a:r>
                <a:rPr lang="en-US" dirty="0"/>
                <a:t>To move data around</a:t>
              </a:r>
            </a:p>
            <a:p>
              <a:pPr lvl="1">
                <a:buClr>
                  <a:srgbClr val="DB6C30"/>
                </a:buClr>
                <a:buFont typeface="Wingdings" panose="05000000000000000000" pitchFamily="2" charset="2"/>
                <a:buChar char="§"/>
              </a:pPr>
              <a:r>
                <a:rPr lang="en-US" dirty="0"/>
                <a:t>within VSC: use data, scratch, staging</a:t>
              </a:r>
              <a:endParaRPr lang="nl-BE" dirty="0"/>
            </a:p>
            <a:p>
              <a:pPr lvl="1">
                <a:buClr>
                  <a:srgbClr val="DB6C30"/>
                </a:buClr>
                <a:buFont typeface="Wingdings" panose="05000000000000000000" pitchFamily="2" charset="2"/>
                <a:buChar char="§"/>
              </a:pP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 (e.g. Globus)</a:t>
              </a:r>
            </a:p>
            <a:p>
              <a:pPr marL="324000" indent="-324000">
                <a:buClr>
                  <a:srgbClr val="DB6C30"/>
                </a:buClr>
                <a:buFont typeface="Wingdings" panose="05000000000000000000" pitchFamily="2" charset="2"/>
                <a:buChar char="q"/>
              </a:pPr>
              <a:r>
                <a:rPr lang="nl-BE" dirty="0" err="1"/>
                <a:t>To</a:t>
              </a:r>
              <a:r>
                <a:rPr lang="nl-BE" dirty="0"/>
                <a:t> pre- or </a:t>
              </a:r>
              <a:r>
                <a:rPr lang="nl-BE" dirty="0" err="1"/>
                <a:t>postprocess</a:t>
              </a:r>
              <a:r>
                <a:rPr lang="nl-BE" dirty="0"/>
                <a:t> </a:t>
              </a:r>
              <a:r>
                <a:rPr lang="nl-BE" dirty="0" err="1"/>
                <a:t>your</a:t>
              </a:r>
              <a:r>
                <a:rPr lang="nl-BE" dirty="0"/>
                <a:t> data</a:t>
              </a:r>
            </a:p>
            <a:p>
              <a:pPr marL="324000" indent="-324000">
                <a:buClr>
                  <a:srgbClr val="DB6C30"/>
                </a:buClr>
                <a:buFont typeface="Wingdings" panose="05000000000000000000" pitchFamily="2" charset="2"/>
                <a:buChar char="q"/>
              </a:pPr>
              <a:r>
                <a:rPr lang="en-US" dirty="0"/>
                <a:t>To visualize your data</a:t>
              </a:r>
            </a:p>
            <a:p>
              <a:pPr marL="324000" indent="-324000">
                <a:buClr>
                  <a:srgbClr val="DB6C30"/>
                </a:buClr>
                <a:buFont typeface="Wingdings" panose="05000000000000000000" pitchFamily="2" charset="2"/>
                <a:buChar char="q"/>
              </a:pPr>
              <a:r>
                <a:rPr lang="en-US" dirty="0"/>
                <a:t>To share files and folders</a:t>
              </a:r>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46</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Using the login nodes</a:t>
            </a:r>
          </a:p>
        </p:txBody>
      </p:sp>
    </p:spTree>
    <p:custDataLst>
      <p:tags r:id="rId1"/>
    </p:custDataLst>
    <p:extLst>
      <p:ext uri="{BB962C8B-B14F-4D97-AF65-F5344CB8AC3E}">
        <p14:creationId xmlns:p14="http://schemas.microsoft.com/office/powerpoint/2010/main" val="229202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67834" y="1771989"/>
            <a:ext cx="5867510" cy="3819028"/>
            <a:chOff x="6816080" y="3074222"/>
            <a:chExt cx="5867510" cy="3819028"/>
          </a:xfrm>
        </p:grpSpPr>
        <p:grpSp>
          <p:nvGrpSpPr>
            <p:cNvPr id="65" name="Group 64"/>
            <p:cNvGrpSpPr/>
            <p:nvPr/>
          </p:nvGrpSpPr>
          <p:grpSpPr>
            <a:xfrm>
              <a:off x="6816080" y="3074222"/>
              <a:ext cx="5867510" cy="3819028"/>
              <a:chOff x="5886815" y="1889051"/>
              <a:chExt cx="5867510" cy="381902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15" y="1889051"/>
                <a:ext cx="5867510" cy="3819028"/>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6314762" y="3216429"/>
                <a:ext cx="831314"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8308800" y="3218400"/>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8154764" y="3074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6930000" y="3074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642660" y="3056499"/>
                <a:ext cx="2520280"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p:cNvSpPr/>
            <p:nvPr/>
          </p:nvSpPr>
          <p:spPr>
            <a:xfrm>
              <a:off x="7920000" y="3151183"/>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9187200" y="3151183"/>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p:cNvGrpSpPr/>
          <p:nvPr/>
        </p:nvGrpSpPr>
        <p:grpSpPr>
          <a:xfrm>
            <a:off x="5967571" y="1769016"/>
            <a:ext cx="5867773" cy="4596606"/>
            <a:chOff x="5884625" y="1889051"/>
            <a:chExt cx="5867773" cy="4596606"/>
          </a:xfrm>
        </p:grpSpPr>
        <p:grpSp>
          <p:nvGrpSpPr>
            <p:cNvPr id="67" name="Group 66"/>
            <p:cNvGrpSpPr/>
            <p:nvPr/>
          </p:nvGrpSpPr>
          <p:grpSpPr>
            <a:xfrm>
              <a:off x="5884625" y="1889051"/>
              <a:ext cx="5867773" cy="4596606"/>
              <a:chOff x="5884625" y="1889051"/>
              <a:chExt cx="5867773" cy="4596606"/>
            </a:xfrm>
          </p:grpSpPr>
          <p:grpSp>
            <p:nvGrpSpPr>
              <p:cNvPr id="60" name="Group 59"/>
              <p:cNvGrpSpPr/>
              <p:nvPr/>
            </p:nvGrpSpPr>
            <p:grpSpPr>
              <a:xfrm>
                <a:off x="5884625" y="1889051"/>
                <a:ext cx="5867773" cy="4596606"/>
                <a:chOff x="5884625" y="1889051"/>
                <a:chExt cx="5867773" cy="4596606"/>
              </a:xfrm>
            </p:grpSpPr>
            <p:grpSp>
              <p:nvGrpSpPr>
                <p:cNvPr id="28" name="Group 27"/>
                <p:cNvGrpSpPr/>
                <p:nvPr/>
              </p:nvGrpSpPr>
              <p:grpSpPr>
                <a:xfrm>
                  <a:off x="5884625" y="1889051"/>
                  <a:ext cx="5867773" cy="4596606"/>
                  <a:chOff x="5884625" y="1889051"/>
                  <a:chExt cx="5867773" cy="4596606"/>
                </a:xfrm>
              </p:grpSpPr>
              <p:grpSp>
                <p:nvGrpSpPr>
                  <p:cNvPr id="17" name="Group 16"/>
                  <p:cNvGrpSpPr/>
                  <p:nvPr/>
                </p:nvGrpSpPr>
                <p:grpSpPr>
                  <a:xfrm>
                    <a:off x="5884625" y="1889051"/>
                    <a:ext cx="5867773" cy="3816424"/>
                    <a:chOff x="5844851" y="2420888"/>
                    <a:chExt cx="5891932" cy="383492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a:blip r:embed="rId5"/>
                  <a:stretch>
                    <a:fillRect/>
                  </a:stretch>
                </p:blipFill>
                <p:spPr>
                  <a:xfrm>
                    <a:off x="6347151" y="3798413"/>
                    <a:ext cx="3675200" cy="2687244"/>
                  </a:xfrm>
                  <a:prstGeom prst="rect">
                    <a:avLst/>
                  </a:prstGeom>
                </p:spPr>
              </p:pic>
              <p:sp>
                <p:nvSpPr>
                  <p:cNvPr id="27" name="Curved Left Arrow 26"/>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6" name="Rectangle 55"/>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Rectangle 65"/>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Content Placeholder 8"/>
          <p:cNvSpPr>
            <a:spLocks noGrp="1"/>
          </p:cNvSpPr>
          <p:nvPr>
            <p:ph idx="1"/>
          </p:nvPr>
        </p:nvSpPr>
        <p:spPr>
          <a:xfrm>
            <a:off x="720000" y="1772816"/>
            <a:ext cx="4986741" cy="2174696"/>
          </a:xfrm>
        </p:spPr>
        <p:txBody>
          <a:bodyPr/>
          <a:lstStyle/>
          <a:p>
            <a:pPr marL="324000" indent="-324000">
              <a:buBlip>
                <a:blip r:embed="rId6"/>
              </a:buBlip>
            </a:pPr>
            <a:r>
              <a:rPr lang="en-US" sz="2200" dirty="0"/>
              <a:t>Use ssh to connect:</a:t>
            </a:r>
            <a:br>
              <a:rPr lang="en-US" dirty="0"/>
            </a:br>
            <a:r>
              <a:rPr lang="en-US" sz="2000" dirty="0">
                <a:latin typeface="Courier New" panose="02070309020205020404" pitchFamily="49" charset="0"/>
                <a:cs typeface="Courier New" panose="02070309020205020404" pitchFamily="49" charset="0"/>
              </a:rPr>
              <a:t>$ ssh -A vscXXXXX@&lt;host_name&gt;</a:t>
            </a:r>
            <a:endParaRPr lang="en-US" dirty="0"/>
          </a:p>
          <a:p>
            <a:pPr marL="324000" indent="-324000">
              <a:buBlip>
                <a:blip r:embed="rId6"/>
              </a:buBlip>
            </a:pPr>
            <a:r>
              <a:rPr lang="en-US" sz="2200" dirty="0"/>
              <a:t>If key not found:</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&lt;/path/to/</a:t>
            </a:r>
            <a:r>
              <a:rPr lang="en-US" sz="1800" b="1" dirty="0" err="1">
                <a:latin typeface="Courier New" panose="02070309020205020404" pitchFamily="49" charset="0"/>
                <a:cs typeface="Courier New" panose="02070309020205020404" pitchFamily="49" charset="0"/>
              </a:rPr>
              <a:t>keyfile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endParaRPr lang="nl-BE" sz="1800" dirty="0">
              <a:latin typeface="Courier New" panose="02070309020205020404" pitchFamily="49" charset="0"/>
              <a:cs typeface="Courier New" panose="02070309020205020404" pitchFamily="49" charset="0"/>
            </a:endParaRPr>
          </a:p>
          <a:p>
            <a:pPr marL="0" indent="0">
              <a:buNone/>
            </a:pPr>
            <a:br>
              <a:rPr lang="en-US" dirty="0"/>
            </a:br>
            <a:br>
              <a:rPr lang="en-US" dirty="0">
                <a:latin typeface="Courier New" panose="02070309020205020404" pitchFamily="49" charset="0"/>
                <a:cs typeface="Courier New" panose="02070309020205020404" pitchFamily="49" charset="0"/>
              </a:rPr>
            </a:br>
            <a:endParaRPr lang="nl-BE" dirty="0">
              <a:latin typeface="Courier New" panose="02070309020205020404" pitchFamily="49" charset="0"/>
              <a:cs typeface="Courier New" panose="02070309020205020404" pitchFamily="49" charset="0"/>
            </a:endParaRPr>
          </a:p>
        </p:txBody>
      </p:sp>
      <p:sp>
        <p:nvSpPr>
          <p:cNvPr id="15" name="TextBox 14"/>
          <p:cNvSpPr txBox="1"/>
          <p:nvPr/>
        </p:nvSpPr>
        <p:spPr>
          <a:xfrm>
            <a:off x="670532" y="4006337"/>
            <a:ext cx="4029518" cy="1785104"/>
          </a:xfrm>
          <a:prstGeom prst="rect">
            <a:avLst/>
          </a:prstGeom>
          <a:noFill/>
          <a:ln w="19050">
            <a:solidFill>
              <a:srgbClr val="FF0000"/>
            </a:solidFill>
          </a:ln>
        </p:spPr>
        <p:txBody>
          <a:bodyPr wrap="square" rtlCol="0">
            <a:spAutoFit/>
          </a:bodyPr>
          <a:lstStyle/>
          <a:p>
            <a:r>
              <a:rPr lang="en-US" sz="2200" dirty="0"/>
              <a:t>If asked for </a:t>
            </a:r>
            <a:r>
              <a:rPr lang="en-US" sz="2200" b="1" dirty="0">
                <a:solidFill>
                  <a:srgbClr val="FF0000"/>
                </a:solidFill>
              </a:rPr>
              <a:t>password</a:t>
            </a:r>
            <a:r>
              <a:rPr lang="en-US" sz="2200" dirty="0"/>
              <a:t>, please stop connecting and contact support, otherwise after a few attempts you will be blocked for 24h.</a:t>
            </a: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26" name="Slide Number Placeholder 4"/>
          <p:cNvSpPr>
            <a:spLocks noGrp="1"/>
          </p:cNvSpPr>
          <p:nvPr>
            <p:ph type="sldNum" sz="quarter" idx="12"/>
          </p:nvPr>
        </p:nvSpPr>
        <p:spPr>
          <a:xfrm>
            <a:off x="5844851" y="6384346"/>
            <a:ext cx="502300" cy="365125"/>
          </a:xfrm>
        </p:spPr>
        <p:txBody>
          <a:bodyPr/>
          <a:lstStyle/>
          <a:p>
            <a:fld id="{F35D8031-C8E5-48F8-A3B6-81643B27A3AF}" type="slidenum">
              <a:rPr lang="nl-BE" smtClean="0"/>
              <a:pPr/>
              <a:t>47</a:t>
            </a:fld>
            <a:endParaRPr lang="nl-BE" dirty="0"/>
          </a:p>
        </p:txBody>
      </p:sp>
      <p:grpSp>
        <p:nvGrpSpPr>
          <p:cNvPr id="2" name="Group 1"/>
          <p:cNvGrpSpPr/>
          <p:nvPr/>
        </p:nvGrpSpPr>
        <p:grpSpPr>
          <a:xfrm>
            <a:off x="5963455" y="1771989"/>
            <a:ext cx="5871889" cy="3960950"/>
            <a:chOff x="5884625" y="1894163"/>
            <a:chExt cx="5871889" cy="3960950"/>
          </a:xfrm>
        </p:grpSpPr>
        <p:grpSp>
          <p:nvGrpSpPr>
            <p:cNvPr id="47" name="Group 46"/>
            <p:cNvGrpSpPr/>
            <p:nvPr/>
          </p:nvGrpSpPr>
          <p:grpSpPr>
            <a:xfrm>
              <a:off x="5884625" y="1894163"/>
              <a:ext cx="5871889" cy="3960950"/>
              <a:chOff x="5884625" y="1894163"/>
              <a:chExt cx="5871889" cy="3960950"/>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a terminal</a:t>
            </a:r>
          </a:p>
        </p:txBody>
      </p:sp>
      <p:sp>
        <p:nvSpPr>
          <p:cNvPr id="50" name="Rectangle 49"/>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22503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0000" y="1743843"/>
            <a:ext cx="5272409" cy="4272816"/>
          </a:xfrm>
        </p:spPr>
        <p:txBody>
          <a:bodyPr/>
          <a:lstStyle/>
          <a:p>
            <a:pPr marL="0" indent="0">
              <a:buNone/>
            </a:pPr>
            <a:r>
              <a:rPr lang="en-US" sz="2200" b="1" dirty="0"/>
              <a:t>With an SSH agent</a:t>
            </a:r>
          </a:p>
          <a:p>
            <a:pPr>
              <a:buBlip>
                <a:blip r:embed="rId3"/>
              </a:buBlip>
            </a:pPr>
            <a:endParaRPr lang="en-US" sz="2200" dirty="0"/>
          </a:p>
          <a:p>
            <a:pPr marL="324000" indent="-324000">
              <a:buBlip>
                <a:blip r:embed="rId3"/>
              </a:buBlip>
            </a:pPr>
            <a:r>
              <a:rPr lang="en-US" sz="2200" dirty="0"/>
              <a:t>Check your SSH agent </a:t>
            </a:r>
            <a:br>
              <a:rPr lang="en-US" sz="2200" dirty="0"/>
            </a:br>
            <a:r>
              <a:rPr lang="en-US" sz="2200" dirty="0"/>
              <a:t>Is your SSH key found?</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a:t>
            </a:r>
          </a:p>
          <a:p>
            <a:pPr marL="324000" indent="-324000">
              <a:buBlip>
                <a:blip r:embed="rId3"/>
              </a:buBlip>
            </a:pPr>
            <a:r>
              <a:rPr lang="en-US" sz="2200" dirty="0"/>
              <a:t>If your SSH agent is not running:</a:t>
            </a:r>
            <a:br>
              <a:rPr lang="en-US" sz="2200" dirty="0"/>
            </a:br>
            <a:r>
              <a:rPr lang="en-US" sz="1800" dirty="0">
                <a:latin typeface="Courier New" panose="02070309020205020404" pitchFamily="49" charset="0"/>
                <a:cs typeface="Courier New" panose="02070309020205020404" pitchFamily="49" charset="0"/>
              </a:rPr>
              <a:t>$ eval $(ssh-agent)</a:t>
            </a:r>
            <a:endParaRPr lang="en-US" sz="1800" dirty="0"/>
          </a:p>
          <a:p>
            <a:pPr marL="324000" indent="-324000">
              <a:buBlip>
                <a:blip r:embed="rId3"/>
              </a:buBlip>
            </a:pPr>
            <a:r>
              <a:rPr lang="en-US" sz="2200" dirty="0"/>
              <a:t>If your key is not found, </a:t>
            </a:r>
            <a:br>
              <a:rPr lang="en-US" sz="2200" dirty="0"/>
            </a:br>
            <a:r>
              <a:rPr lang="en-US" sz="2200" dirty="0"/>
              <a:t>add it to the agent:</a:t>
            </a:r>
            <a:br>
              <a:rPr lang="en-US" sz="2200" dirty="0"/>
            </a:br>
            <a:r>
              <a:rPr lang="en-US" sz="1800" dirty="0">
                <a:latin typeface="Courier New" panose="02070309020205020404" pitchFamily="49" charset="0"/>
                <a:cs typeface="Courier New" panose="02070309020205020404" pitchFamily="49" charset="0"/>
              </a:rPr>
              <a:t>$ ssh-add &lt;/path/to/</a:t>
            </a:r>
            <a:r>
              <a:rPr lang="en-US" sz="1800" dirty="0" err="1">
                <a:latin typeface="Courier New" panose="02070309020205020404" pitchFamily="49" charset="0"/>
                <a:cs typeface="Courier New" panose="02070309020205020404" pitchFamily="49" charset="0"/>
              </a:rPr>
              <a:t>keyfile</a:t>
            </a:r>
            <a:r>
              <a:rPr lang="en-US" sz="1800" dirty="0">
                <a:latin typeface="Courier New" panose="02070309020205020404" pitchFamily="49" charset="0"/>
                <a:cs typeface="Courier New" panose="02070309020205020404" pitchFamily="49" charset="0"/>
              </a:rPr>
              <a:t>&gt;</a:t>
            </a:r>
          </a:p>
          <a:p>
            <a:pPr marL="324000" indent="-324000">
              <a:buBlip>
                <a:blip r:embed="rId3"/>
              </a:buBlip>
            </a:pPr>
            <a:r>
              <a:rPr lang="en-US" sz="2200" dirty="0"/>
              <a:t>Use ssh to connect:</a:t>
            </a:r>
            <a:br>
              <a:rPr lang="en-US" sz="2200" dirty="0"/>
            </a:br>
            <a:r>
              <a:rPr lang="en-US" sz="1800" dirty="0">
                <a:latin typeface="Courier New" panose="02070309020205020404" pitchFamily="49" charset="0"/>
                <a:cs typeface="Courier New" panose="02070309020205020404" pitchFamily="49" charset="0"/>
              </a:rPr>
              <a:t>$ ssh -A vscXXXXX@&lt;hostname&gt;</a:t>
            </a:r>
            <a:endParaRPr lang="nl-BE" sz="1800" dirty="0">
              <a:latin typeface="Courier New" panose="02070309020205020404" pitchFamily="49" charset="0"/>
              <a:cs typeface="Courier New" panose="02070309020205020404" pitchFamily="49" charset="0"/>
            </a:endParaRP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48</a:t>
            </a:fld>
            <a:endParaRPr lang="nl-BE" dirty="0"/>
          </a:p>
        </p:txBody>
      </p:sp>
      <p:grpSp>
        <p:nvGrpSpPr>
          <p:cNvPr id="26" name="Group 25"/>
          <p:cNvGrpSpPr/>
          <p:nvPr/>
        </p:nvGrpSpPr>
        <p:grpSpPr>
          <a:xfrm>
            <a:off x="5965200" y="1771200"/>
            <a:ext cx="5867773" cy="4596606"/>
            <a:chOff x="5884625" y="1889051"/>
            <a:chExt cx="5867773" cy="4596606"/>
          </a:xfrm>
        </p:grpSpPr>
        <p:grpSp>
          <p:nvGrpSpPr>
            <p:cNvPr id="27" name="Group 26"/>
            <p:cNvGrpSpPr/>
            <p:nvPr/>
          </p:nvGrpSpPr>
          <p:grpSpPr>
            <a:xfrm>
              <a:off x="5884625" y="1889051"/>
              <a:ext cx="5867773" cy="4596606"/>
              <a:chOff x="5884625" y="1889051"/>
              <a:chExt cx="5867773" cy="4596606"/>
            </a:xfrm>
          </p:grpSpPr>
          <p:grpSp>
            <p:nvGrpSpPr>
              <p:cNvPr id="30" name="Group 29"/>
              <p:cNvGrpSpPr/>
              <p:nvPr/>
            </p:nvGrpSpPr>
            <p:grpSpPr>
              <a:xfrm>
                <a:off x="5884625" y="1889051"/>
                <a:ext cx="5867773" cy="4596606"/>
                <a:chOff x="5884625" y="1889051"/>
                <a:chExt cx="5867773" cy="4596606"/>
              </a:xfrm>
            </p:grpSpPr>
            <p:grpSp>
              <p:nvGrpSpPr>
                <p:cNvPr id="32" name="Group 31"/>
                <p:cNvGrpSpPr/>
                <p:nvPr/>
              </p:nvGrpSpPr>
              <p:grpSpPr>
                <a:xfrm>
                  <a:off x="5884625" y="1889051"/>
                  <a:ext cx="5867773" cy="4596606"/>
                  <a:chOff x="5884625" y="1889051"/>
                  <a:chExt cx="5867773" cy="4596606"/>
                </a:xfrm>
              </p:grpSpPr>
              <p:grpSp>
                <p:nvGrpSpPr>
                  <p:cNvPr id="37" name="Group 36"/>
                  <p:cNvGrpSpPr/>
                  <p:nvPr/>
                </p:nvGrpSpPr>
                <p:grpSpPr>
                  <a:xfrm>
                    <a:off x="5884625" y="1889051"/>
                    <a:ext cx="5867773" cy="3816424"/>
                    <a:chOff x="5844851" y="2420888"/>
                    <a:chExt cx="5891932" cy="3834924"/>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8" name="Picture 37"/>
                  <p:cNvPicPr>
                    <a:picLocks noChangeAspect="1"/>
                  </p:cNvPicPr>
                  <p:nvPr/>
                </p:nvPicPr>
                <p:blipFill>
                  <a:blip r:embed="rId5"/>
                  <a:stretch>
                    <a:fillRect/>
                  </a:stretch>
                </p:blipFill>
                <p:spPr>
                  <a:xfrm>
                    <a:off x="6347151" y="3798413"/>
                    <a:ext cx="3675200" cy="2687244"/>
                  </a:xfrm>
                  <a:prstGeom prst="rect">
                    <a:avLst/>
                  </a:prstGeom>
                </p:spPr>
              </p:pic>
              <p:sp>
                <p:nvSpPr>
                  <p:cNvPr id="39" name="Curved Left Arrow 38"/>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3" name="Rectangle 32"/>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ctangle 30"/>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p:cNvGrpSpPr/>
          <p:nvPr/>
        </p:nvGrpSpPr>
        <p:grpSpPr>
          <a:xfrm>
            <a:off x="5965200" y="1771200"/>
            <a:ext cx="5871889" cy="3960950"/>
            <a:chOff x="5884625" y="1894163"/>
            <a:chExt cx="5871889" cy="3960950"/>
          </a:xfrm>
        </p:grpSpPr>
        <p:grpSp>
          <p:nvGrpSpPr>
            <p:cNvPr id="43" name="Group 42"/>
            <p:cNvGrpSpPr/>
            <p:nvPr/>
          </p:nvGrpSpPr>
          <p:grpSpPr>
            <a:xfrm>
              <a:off x="5884625" y="1894163"/>
              <a:ext cx="5871889" cy="3960950"/>
              <a:chOff x="5884625" y="1894163"/>
              <a:chExt cx="5871889" cy="3960950"/>
            </a:xfrm>
          </p:grpSpPr>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7" name="Rectangle 46"/>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4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a terminal</a:t>
            </a:r>
          </a:p>
        </p:txBody>
      </p:sp>
      <p:sp>
        <p:nvSpPr>
          <p:cNvPr id="56" name="Rectangle 55"/>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30497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308755" y="4221088"/>
            <a:ext cx="241098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Data transfer</a:t>
            </a:r>
          </a:p>
        </p:txBody>
      </p:sp>
      <p:sp>
        <p:nvSpPr>
          <p:cNvPr id="6" name="Slide Number Placeholder 5"/>
          <p:cNvSpPr>
            <a:spLocks noGrp="1"/>
          </p:cNvSpPr>
          <p:nvPr>
            <p:ph type="sldNum" sz="quarter" idx="12"/>
          </p:nvPr>
        </p:nvSpPr>
        <p:spPr/>
        <p:txBody>
          <a:bodyPr/>
          <a:lstStyle/>
          <a:p>
            <a:fld id="{A2912448-FEEC-49E8-9588-2DF1F90D57C2}" type="slidenum">
              <a:rPr lang="en-US" smtClean="0"/>
              <a:t>49</a:t>
            </a:fld>
            <a:endParaRPr lang="en-US"/>
          </a:p>
        </p:txBody>
      </p:sp>
    </p:spTree>
    <p:extLst>
      <p:ext uri="{BB962C8B-B14F-4D97-AF65-F5344CB8AC3E}">
        <p14:creationId xmlns:p14="http://schemas.microsoft.com/office/powerpoint/2010/main" val="3155925097"/>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a:t>
            </a:fld>
            <a:endParaRPr lang="nl-BE" sz="900" dirty="0">
              <a:solidFill>
                <a:schemeClr val="bg1"/>
              </a:solidFill>
            </a:endParaRPr>
          </a:p>
        </p:txBody>
      </p:sp>
      <p:sp>
        <p:nvSpPr>
          <p:cNvPr id="2" name="Rectangle 2">
            <a:extLst>
              <a:ext uri="{FF2B5EF4-FFF2-40B4-BE49-F238E27FC236}">
                <a16:creationId xmlns:a16="http://schemas.microsoft.com/office/drawing/2014/main" id="{8EEB5A54-8A14-65E2-46D6-AF1BC1DED8E3}"/>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Training outline</a:t>
            </a:r>
            <a:endParaRPr lang="en-US" altLang="en-US" dirty="0"/>
          </a:p>
        </p:txBody>
      </p:sp>
      <p:grpSp>
        <p:nvGrpSpPr>
          <p:cNvPr id="10" name="Group 9">
            <a:extLst>
              <a:ext uri="{FF2B5EF4-FFF2-40B4-BE49-F238E27FC236}">
                <a16:creationId xmlns:a16="http://schemas.microsoft.com/office/drawing/2014/main" id="{76E60B2B-F5AA-B221-947B-83AEAA7272D0}"/>
              </a:ext>
            </a:extLst>
          </p:cNvPr>
          <p:cNvGrpSpPr/>
          <p:nvPr/>
        </p:nvGrpSpPr>
        <p:grpSpPr>
          <a:xfrm>
            <a:off x="511494" y="1271662"/>
            <a:ext cx="5333357" cy="4029546"/>
            <a:chOff x="511494" y="1030723"/>
            <a:chExt cx="5333357" cy="4029546"/>
          </a:xfrm>
        </p:grpSpPr>
        <p:sp>
          <p:nvSpPr>
            <p:cNvPr id="3" name="TextBox 2"/>
            <p:cNvSpPr txBox="1"/>
            <p:nvPr/>
          </p:nvSpPr>
          <p:spPr>
            <a:xfrm>
              <a:off x="518042" y="1413117"/>
              <a:ext cx="5326809" cy="3647152"/>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100" dirty="0"/>
                <a:t>VSC</a:t>
              </a:r>
            </a:p>
            <a:p>
              <a:pPr marL="324000" indent="-324000">
                <a:buClr>
                  <a:srgbClr val="DB6C30"/>
                </a:buClr>
                <a:buFont typeface="Wingdings" panose="05000000000000000000" pitchFamily="2" charset="2"/>
                <a:buChar char="q"/>
              </a:pPr>
              <a:r>
                <a:rPr lang="en-US" sz="2100" dirty="0"/>
                <a:t>Tier-2 clusters</a:t>
              </a:r>
            </a:p>
            <a:p>
              <a:pPr marL="324000" indent="-324000">
                <a:buClr>
                  <a:srgbClr val="DB6C30"/>
                </a:buClr>
                <a:buFont typeface="Wingdings" panose="05000000000000000000" pitchFamily="2" charset="2"/>
                <a:buChar char="q"/>
              </a:pPr>
              <a:r>
                <a:rPr lang="en-US" sz="2100" dirty="0"/>
                <a:t>Storage</a:t>
              </a:r>
            </a:p>
            <a:p>
              <a:pPr marL="324000" indent="-324000">
                <a:buClr>
                  <a:srgbClr val="DB6C30"/>
                </a:buClr>
                <a:buFont typeface="Wingdings" panose="05000000000000000000" pitchFamily="2" charset="2"/>
                <a:buChar char="q"/>
              </a:pPr>
              <a:r>
                <a:rPr lang="en-US" sz="2100" dirty="0"/>
                <a:t>Accounting</a:t>
              </a:r>
            </a:p>
            <a:p>
              <a:pPr marL="324000" indent="-324000">
                <a:buClr>
                  <a:srgbClr val="DB6C30"/>
                </a:buClr>
                <a:buFont typeface="Wingdings" panose="05000000000000000000" pitchFamily="2" charset="2"/>
                <a:buChar char="q"/>
              </a:pPr>
              <a:r>
                <a:rPr lang="en-US" sz="2100" dirty="0"/>
                <a:t>Login</a:t>
              </a:r>
              <a:br>
                <a:rPr lang="en-US" sz="2100" dirty="0"/>
              </a:br>
              <a:r>
                <a:rPr lang="en-US" sz="2100" dirty="0"/>
                <a:t>Open OnDemand</a:t>
              </a:r>
              <a:br>
                <a:rPr lang="en-US" sz="2100" dirty="0"/>
              </a:br>
              <a:r>
                <a:rPr lang="en-US" sz="2100" dirty="0"/>
                <a:t>SSH client &amp; terminal</a:t>
              </a:r>
            </a:p>
            <a:p>
              <a:pPr marL="324000" indent="-324000">
                <a:buClr>
                  <a:srgbClr val="DB6C30"/>
                </a:buClr>
                <a:buFont typeface="Wingdings" panose="05000000000000000000" pitchFamily="2" charset="2"/>
                <a:buChar char="q"/>
              </a:pPr>
              <a:r>
                <a:rPr lang="en-US" sz="2100" dirty="0"/>
                <a:t>Data transfer</a:t>
              </a:r>
              <a:br>
                <a:rPr lang="en-US" sz="2100" dirty="0"/>
              </a:br>
              <a:r>
                <a:rPr lang="en-US" sz="2100" dirty="0"/>
                <a:t>FileZilla</a:t>
              </a:r>
              <a:br>
                <a:rPr lang="en-US" sz="2100" dirty="0"/>
              </a:br>
              <a:r>
                <a:rPr lang="en-US" sz="2100" dirty="0" err="1"/>
                <a:t>rsync</a:t>
              </a:r>
              <a:br>
                <a:rPr lang="en-US" sz="2100" dirty="0"/>
              </a:br>
              <a:r>
                <a:rPr lang="en-US" sz="2100" dirty="0"/>
                <a:t>Globus</a:t>
              </a:r>
            </a:p>
          </p:txBody>
        </p:sp>
        <p:sp>
          <p:nvSpPr>
            <p:cNvPr id="9" name="TextBox 8">
              <a:extLst>
                <a:ext uri="{FF2B5EF4-FFF2-40B4-BE49-F238E27FC236}">
                  <a16:creationId xmlns:a16="http://schemas.microsoft.com/office/drawing/2014/main" id="{87586110-722A-4490-5C5D-C78335ED5432}"/>
                </a:ext>
              </a:extLst>
            </p:cNvPr>
            <p:cNvSpPr txBox="1"/>
            <p:nvPr/>
          </p:nvSpPr>
          <p:spPr>
            <a:xfrm>
              <a:off x="511494" y="1030723"/>
              <a:ext cx="1905550" cy="400110"/>
            </a:xfrm>
            <a:prstGeom prst="rect">
              <a:avLst/>
            </a:prstGeom>
            <a:solidFill>
              <a:schemeClr val="accent1"/>
            </a:solidFill>
          </p:spPr>
          <p:txBody>
            <a:bodyPr wrap="square" rtlCol="0">
              <a:spAutoFit/>
            </a:bodyPr>
            <a:lstStyle/>
            <a:p>
              <a:r>
                <a:rPr lang="en-US" sz="2000" b="1" dirty="0"/>
                <a:t>Part 1: Basics</a:t>
              </a:r>
              <a:endParaRPr lang="nl-BE" sz="2000" b="1" dirty="0"/>
            </a:p>
          </p:txBody>
        </p:sp>
      </p:grpSp>
      <p:grpSp>
        <p:nvGrpSpPr>
          <p:cNvPr id="11" name="Group 10">
            <a:extLst>
              <a:ext uri="{FF2B5EF4-FFF2-40B4-BE49-F238E27FC236}">
                <a16:creationId xmlns:a16="http://schemas.microsoft.com/office/drawing/2014/main" id="{12F9E280-9B11-66A2-7709-C1EB7BC08AEF}"/>
              </a:ext>
            </a:extLst>
          </p:cNvPr>
          <p:cNvGrpSpPr/>
          <p:nvPr/>
        </p:nvGrpSpPr>
        <p:grpSpPr>
          <a:xfrm>
            <a:off x="6505191" y="1268264"/>
            <a:ext cx="5343518" cy="2035106"/>
            <a:chOff x="501333" y="1030723"/>
            <a:chExt cx="5343518" cy="2035106"/>
          </a:xfrm>
        </p:grpSpPr>
        <p:sp>
          <p:nvSpPr>
            <p:cNvPr id="12" name="TextBox 11">
              <a:extLst>
                <a:ext uri="{FF2B5EF4-FFF2-40B4-BE49-F238E27FC236}">
                  <a16:creationId xmlns:a16="http://schemas.microsoft.com/office/drawing/2014/main" id="{1CA2BB6B-6046-2458-A97D-9D240453F2CA}"/>
                </a:ext>
              </a:extLst>
            </p:cNvPr>
            <p:cNvSpPr txBox="1"/>
            <p:nvPr/>
          </p:nvSpPr>
          <p:spPr>
            <a:xfrm>
              <a:off x="518042" y="1434613"/>
              <a:ext cx="5326809" cy="1631216"/>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Using Open OnDemand</a:t>
              </a:r>
            </a:p>
            <a:p>
              <a:pPr marL="324000" indent="-324000">
                <a:buClr>
                  <a:srgbClr val="DB6C30"/>
                </a:buClr>
                <a:buFont typeface="Wingdings" panose="05000000000000000000" pitchFamily="2" charset="2"/>
                <a:buChar char="q"/>
              </a:pPr>
              <a:r>
                <a:rPr lang="en-US" sz="2000" dirty="0"/>
                <a:t>Software</a:t>
              </a:r>
            </a:p>
            <a:p>
              <a:pPr marL="324000" indent="-324000">
                <a:buClr>
                  <a:srgbClr val="DB6C30"/>
                </a:buClr>
                <a:buFont typeface="Wingdings" panose="05000000000000000000" pitchFamily="2" charset="2"/>
                <a:buChar char="q"/>
              </a:pPr>
              <a:r>
                <a:rPr lang="en-US" sz="2000" dirty="0" err="1"/>
                <a:t>Miniconda</a:t>
              </a:r>
              <a:endParaRPr lang="en-US" sz="2000" dirty="0"/>
            </a:p>
            <a:p>
              <a:pPr marL="324000" indent="-324000">
                <a:buClr>
                  <a:srgbClr val="DB6C30"/>
                </a:buClr>
                <a:buFont typeface="Wingdings" panose="05000000000000000000" pitchFamily="2" charset="2"/>
                <a:buChar char="q"/>
              </a:pPr>
              <a:r>
                <a:rPr lang="en-US" sz="2000" dirty="0"/>
                <a:t>Batch jobs</a:t>
              </a:r>
            </a:p>
            <a:p>
              <a:pPr marL="324000" indent="-324000">
                <a:buClr>
                  <a:srgbClr val="DB6C30"/>
                </a:buClr>
                <a:buFont typeface="Wingdings" panose="05000000000000000000" pitchFamily="2" charset="2"/>
                <a:buChar char="q"/>
              </a:pPr>
              <a:r>
                <a:rPr lang="en-US" sz="2000" dirty="0"/>
                <a:t>Demo: try things yourself</a:t>
              </a:r>
            </a:p>
          </p:txBody>
        </p:sp>
        <p:sp>
          <p:nvSpPr>
            <p:cNvPr id="13" name="TextBox 12">
              <a:extLst>
                <a:ext uri="{FF2B5EF4-FFF2-40B4-BE49-F238E27FC236}">
                  <a16:creationId xmlns:a16="http://schemas.microsoft.com/office/drawing/2014/main" id="{EA15D92B-96CB-26DF-576A-A0D336448DED}"/>
                </a:ext>
              </a:extLst>
            </p:cNvPr>
            <p:cNvSpPr txBox="1"/>
            <p:nvPr/>
          </p:nvSpPr>
          <p:spPr>
            <a:xfrm>
              <a:off x="501333" y="1030723"/>
              <a:ext cx="2055789" cy="400110"/>
            </a:xfrm>
            <a:prstGeom prst="rect">
              <a:avLst/>
            </a:prstGeom>
            <a:solidFill>
              <a:schemeClr val="accent1"/>
            </a:solidFill>
          </p:spPr>
          <p:txBody>
            <a:bodyPr wrap="square" rtlCol="0">
              <a:spAutoFit/>
            </a:bodyPr>
            <a:lstStyle/>
            <a:p>
              <a:r>
                <a:rPr lang="en-US" sz="2000" b="1" dirty="0"/>
                <a:t>Part 2: Hands-on</a:t>
              </a:r>
              <a:endParaRPr lang="nl-BE" sz="2000" b="1" dirty="0"/>
            </a:p>
          </p:txBody>
        </p:sp>
      </p:grpSp>
    </p:spTree>
    <p:extLst>
      <p:ext uri="{BB962C8B-B14F-4D97-AF65-F5344CB8AC3E}">
        <p14:creationId xmlns:p14="http://schemas.microsoft.com/office/powerpoint/2010/main" val="3004540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50</a:t>
            </a:fld>
            <a:endParaRPr lang="nl-BE" sz="900" dirty="0">
              <a:solidFill>
                <a:schemeClr val="bg1"/>
              </a:solidFill>
            </a:endParaRPr>
          </a:p>
        </p:txBody>
      </p:sp>
      <p:sp>
        <p:nvSpPr>
          <p:cNvPr id="2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r>
              <a:rPr lang="en-US" altLang="en-US" sz="3200" dirty="0"/>
              <a:t> tools</a:t>
            </a:r>
            <a:endParaRPr lang="pl-PL" altLang="en-US" sz="3200" dirty="0"/>
          </a:p>
        </p:txBody>
      </p:sp>
    </p:spTree>
    <p:custDataLst>
      <p:tags r:id="rId1"/>
    </p:custDataLst>
    <p:extLst>
      <p:ext uri="{BB962C8B-B14F-4D97-AF65-F5344CB8AC3E}">
        <p14:creationId xmlns:p14="http://schemas.microsoft.com/office/powerpoint/2010/main" val="245201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684572" y="1545203"/>
            <a:ext cx="4395337" cy="4478630"/>
            <a:chOff x="684572" y="1545203"/>
            <a:chExt cx="4395337" cy="447863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sp>
          <p:nvSpPr>
            <p:cNvPr id="22" name="Rectangle 21"/>
            <p:cNvSpPr/>
            <p:nvPr/>
          </p:nvSpPr>
          <p:spPr>
            <a:xfrm>
              <a:off x="1487488" y="354611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487488" y="343187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51</a:t>
            </a:fld>
            <a:endParaRPr lang="nl-BE" sz="900" dirty="0">
              <a:solidFill>
                <a:schemeClr val="bg1"/>
              </a:solidFill>
            </a:endParaRPr>
          </a:p>
        </p:txBody>
      </p:sp>
      <p:sp>
        <p:nvSpPr>
          <p:cNvPr id="2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r>
              <a:rPr lang="en-US" altLang="en-US" sz="3200" dirty="0"/>
              <a:t> with FileZilla</a:t>
            </a:r>
            <a:endParaRPr lang="pl-PL" altLang="en-US" sz="3200" dirty="0"/>
          </a:p>
        </p:txBody>
      </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EC2BD4-45B8-509C-ACBB-FEA42E173F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02753" y="1189579"/>
            <a:ext cx="8586493" cy="4744368"/>
          </a:xfrm>
          <a:prstGeom prst="rect">
            <a:avLst/>
          </a:prstGeom>
        </p:spPr>
      </p:pic>
      <p:grpSp>
        <p:nvGrpSpPr>
          <p:cNvPr id="8" name="Group 7"/>
          <p:cNvGrpSpPr/>
          <p:nvPr/>
        </p:nvGrpSpPr>
        <p:grpSpPr>
          <a:xfrm>
            <a:off x="3647728" y="4149080"/>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70509" y="17474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377351" y="2240260"/>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7868812" y="3131515"/>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8113451" y="4970959"/>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52</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r>
              <a:rPr lang="en-US" altLang="en-US" sz="3200" dirty="0"/>
              <a:t> with FileZilla</a:t>
            </a:r>
            <a:endParaRPr lang="pl-PL" altLang="en-US" sz="3200" dirty="0"/>
          </a:p>
        </p:txBody>
      </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81823" y="320654"/>
            <a:ext cx="5700888" cy="5808921"/>
            <a:chOff x="2681823" y="320654"/>
            <a:chExt cx="5700888" cy="58089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10" name="Rectangle 9"/>
            <p:cNvSpPr/>
            <p:nvPr/>
          </p:nvSpPr>
          <p:spPr>
            <a:xfrm>
              <a:off x="3672000" y="2775528"/>
              <a:ext cx="504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696000" y="2928850"/>
              <a:ext cx="288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397147" y="2780928"/>
              <a:ext cx="252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580000" y="1260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580000" y="1880368"/>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596000" y="2142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672000" y="2933328"/>
              <a:ext cx="432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636000" y="360000"/>
              <a:ext cx="396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Rounded Rectangular Callout 2"/>
          <p:cNvSpPr/>
          <p:nvPr/>
        </p:nvSpPr>
        <p:spPr>
          <a:xfrm>
            <a:off x="388368" y="3068960"/>
            <a:ext cx="1891208" cy="1211997"/>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Content on your local machine (e.g. laptop)</a:t>
            </a:r>
            <a:endParaRPr lang="nl-BE" dirty="0"/>
          </a:p>
        </p:txBody>
      </p:sp>
      <p:sp>
        <p:nvSpPr>
          <p:cNvPr id="5" name="Rounded Rectangular Callout 4"/>
          <p:cNvSpPr/>
          <p:nvPr/>
        </p:nvSpPr>
        <p:spPr>
          <a:xfrm>
            <a:off x="9082218" y="3159440"/>
            <a:ext cx="2817340" cy="955517"/>
          </a:xfrm>
          <a:prstGeom prst="wedgeRoundRectCallout">
            <a:avLst>
              <a:gd name="adj1" fmla="val -132236"/>
              <a:gd name="adj2" fmla="val 70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Content of your chosen folder</a:t>
            </a:r>
            <a:endParaRPr lang="nl-BE" dirty="0"/>
          </a:p>
        </p:txBody>
      </p:sp>
      <p:sp>
        <p:nvSpPr>
          <p:cNvPr id="33" name="Rounded Rectangular Callout 32"/>
          <p:cNvSpPr/>
          <p:nvPr/>
        </p:nvSpPr>
        <p:spPr>
          <a:xfrm>
            <a:off x="9082217" y="1952368"/>
            <a:ext cx="2817340"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Navigate here to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sz="1600" dirty="0"/>
              <a:t>/data/</a:t>
            </a:r>
            <a:r>
              <a:rPr lang="en-US" sz="1600" dirty="0" err="1"/>
              <a:t>leuven</a:t>
            </a:r>
            <a:r>
              <a:rPr lang="en-US" sz="1600" dirty="0"/>
              <a:t>/399/vsc39934</a:t>
            </a:r>
            <a:endParaRPr lang="nl-BE" sz="1600"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can be convenient to bookmark your data and scratch folders</a:t>
            </a:r>
            <a:endParaRPr lang="nl-BE" dirty="0"/>
          </a:p>
        </p:txBody>
      </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53</a:t>
            </a:fld>
            <a:endParaRPr lang="nl-BE" sz="900" dirty="0">
              <a:solidFill>
                <a:schemeClr val="bg1"/>
              </a:solidFill>
            </a:endParaRPr>
          </a:p>
        </p:txBody>
      </p:sp>
      <p:sp>
        <p:nvSpPr>
          <p:cNvPr id="4" name="Rounded Rectangular Callout 4">
            <a:extLst>
              <a:ext uri="{FF2B5EF4-FFF2-40B4-BE49-F238E27FC236}">
                <a16:creationId xmlns:a16="http://schemas.microsoft.com/office/drawing/2014/main" id="{F95FE157-ADB0-6DAE-2CD0-0E7FCB97C317}"/>
              </a:ext>
            </a:extLst>
          </p:cNvPr>
          <p:cNvSpPr/>
          <p:nvPr/>
        </p:nvSpPr>
        <p:spPr>
          <a:xfrm>
            <a:off x="9103185" y="4289775"/>
            <a:ext cx="2796372" cy="1443481"/>
          </a:xfrm>
          <a:prstGeom prst="wedgeRoundRectCallout">
            <a:avLst>
              <a:gd name="adj1" fmla="val -48501"/>
              <a:gd name="adj2" fmla="val -208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FF00"/>
                </a:solidFill>
              </a:rPr>
              <a:t>WARNING:</a:t>
            </a:r>
            <a:r>
              <a:rPr lang="en-US" dirty="0"/>
              <a:t> by default you will land in your </a:t>
            </a:r>
            <a:r>
              <a:rPr lang="en-US" dirty="0">
                <a:latin typeface="Courier New" panose="02070309020205020404" pitchFamily="49" charset="0"/>
                <a:cs typeface="Courier New" panose="02070309020205020404" pitchFamily="49" charset="0"/>
              </a:rPr>
              <a:t>$VSC_HOME</a:t>
            </a:r>
            <a:r>
              <a:rPr lang="en-US" dirty="0"/>
              <a:t> which is typically </a:t>
            </a:r>
            <a:r>
              <a:rPr lang="en-US" b="1" dirty="0"/>
              <a:t>NOT</a:t>
            </a:r>
            <a:r>
              <a:rPr lang="en-US" dirty="0"/>
              <a:t> where you want to store data</a:t>
            </a:r>
            <a:endParaRPr lang="nl-BE" dirty="0"/>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54</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File transfer with </a:t>
            </a:r>
            <a:r>
              <a:rPr lang="en-US" altLang="en-US" sz="3200" dirty="0" err="1"/>
              <a:t>rsync</a:t>
            </a:r>
            <a:endParaRPr lang="pl-PL" altLang="en-US" sz="3200" dirty="0"/>
          </a:p>
        </p:txBody>
      </p:sp>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11352624" cy="2401005"/>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For Linux, Mac and Windows WSL users</a:t>
            </a:r>
          </a:p>
          <a:p>
            <a:pPr marL="324000" indent="-324000">
              <a:buClr>
                <a:srgbClr val="DB6C30"/>
              </a:buClr>
              <a:buFont typeface="Wingdings" panose="05000000000000000000" pitchFamily="2" charset="2"/>
              <a:buChar char="q"/>
            </a:pPr>
            <a:r>
              <a:rPr lang="en-US" dirty="0"/>
              <a:t>Synchronize source and destination</a:t>
            </a:r>
          </a:p>
          <a:p>
            <a:pPr marL="324000" indent="-324000">
              <a:buClr>
                <a:srgbClr val="DB6C30"/>
              </a:buClr>
              <a:buFont typeface="Wingdings" panose="05000000000000000000" pitchFamily="2" charset="2"/>
              <a:buChar char="q"/>
            </a:pPr>
            <a:r>
              <a:rPr lang="en-US" dirty="0"/>
              <a:t>Listens to your SSH agent</a:t>
            </a:r>
          </a:p>
          <a:p>
            <a:pPr marL="324000" indent="-324000">
              <a:buClr>
                <a:srgbClr val="DB6C30"/>
              </a:buClr>
              <a:buFont typeface="Wingdings" panose="05000000000000000000" pitchFamily="2" charset="2"/>
              <a:buChar char="q"/>
            </a:pPr>
            <a:r>
              <a:rPr lang="en-US" dirty="0"/>
              <a:t>Example usage:</a:t>
            </a:r>
            <a:br>
              <a:rPr lang="en-US" dirty="0"/>
            </a:b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rsync</a:t>
            </a:r>
            <a:r>
              <a:rPr lang="en-US" sz="1800" dirty="0">
                <a:latin typeface="Courier New" panose="02070309020205020404" pitchFamily="49" charset="0"/>
                <a:cs typeface="Courier New" panose="02070309020205020404" pitchFamily="49" charset="0"/>
              </a:rPr>
              <a:t> –av /path/to/source </a:t>
            </a:r>
            <a:r>
              <a:rPr lang="en-US" sz="1800" dirty="0">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vsc3XXXX@login.hpc.kuleuven.be:/path/to/destination</a:t>
            </a:r>
            <a:endParaRPr lang="en-US" sz="18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endParaRPr lang="en-US" dirty="0">
              <a:cs typeface="Courier New" panose="02070309020205020404" pitchFamily="49" charset="0"/>
            </a:endParaRPr>
          </a:p>
        </p:txBody>
      </p:sp>
    </p:spTree>
    <p:extLst>
      <p:ext uri="{BB962C8B-B14F-4D97-AF65-F5344CB8AC3E}">
        <p14:creationId xmlns:p14="http://schemas.microsoft.com/office/powerpoint/2010/main" val="992173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55</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File transfer with Globus</a:t>
            </a:r>
            <a:endParaRPr lang="pl-PL" altLang="en-US" sz="3200" dirty="0"/>
          </a:p>
        </p:txBody>
      </p:sp>
      <p:pic>
        <p:nvPicPr>
          <p:cNvPr id="2" name="Picture 1">
            <a:extLst>
              <a:ext uri="{FF2B5EF4-FFF2-40B4-BE49-F238E27FC236}">
                <a16:creationId xmlns:a16="http://schemas.microsoft.com/office/drawing/2014/main" id="{F7E02027-17C5-6485-3764-38B305A83A79}"/>
              </a:ext>
            </a:extLst>
          </p:cNvPr>
          <p:cNvPicPr>
            <a:picLocks noChangeAspect="1"/>
          </p:cNvPicPr>
          <p:nvPr/>
        </p:nvPicPr>
        <p:blipFill rotWithShape="1">
          <a:blip r:embed="rId2"/>
          <a:srcRect l="2224" t="6514" r="41926" b="2407"/>
          <a:stretch/>
        </p:blipFill>
        <p:spPr>
          <a:xfrm>
            <a:off x="5847724" y="1286929"/>
            <a:ext cx="5964561" cy="4464437"/>
          </a:xfrm>
          <a:prstGeom prst="rect">
            <a:avLst/>
          </a:prstGeom>
        </p:spPr>
      </p:pic>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268760"/>
            <a:ext cx="4968552" cy="4489238"/>
          </a:xfrm>
          <a:prstGeom prst="rect">
            <a:avLst/>
          </a:prstGeom>
          <a:ln w="1905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 interface for transferring, sharing and searching within data</a:t>
            </a:r>
          </a:p>
          <a:p>
            <a:pPr marL="324000" indent="-324000">
              <a:buClr>
                <a:srgbClr val="DB6C30"/>
              </a:buClr>
              <a:buFont typeface="Wingdings" panose="05000000000000000000" pitchFamily="2" charset="2"/>
              <a:buChar char="q"/>
            </a:pPr>
            <a:r>
              <a:rPr lang="en-US" dirty="0"/>
              <a:t>Schedule and resume (large) transfers</a:t>
            </a:r>
          </a:p>
          <a:p>
            <a:pPr marL="324000" indent="-324000">
              <a:buClr>
                <a:srgbClr val="DB6C30"/>
              </a:buClr>
              <a:buFont typeface="Wingdings" panose="05000000000000000000" pitchFamily="2" charset="2"/>
              <a:buChar char="q"/>
            </a:pPr>
            <a:r>
              <a:rPr lang="en-US" dirty="0"/>
              <a:t>Workflow:</a:t>
            </a:r>
            <a:br>
              <a:rPr lang="en-US" dirty="0"/>
            </a:br>
            <a:r>
              <a:rPr lang="en-US" dirty="0"/>
              <a:t>Define “endpoint” on the source</a:t>
            </a:r>
            <a:br>
              <a:rPr lang="en-US" dirty="0"/>
            </a:br>
            <a:r>
              <a:rPr lang="en-US" dirty="0"/>
              <a:t>Define “endpoint” on the destination</a:t>
            </a:r>
            <a:br>
              <a:rPr lang="en-US" dirty="0"/>
            </a:br>
            <a:r>
              <a:rPr lang="en-US" dirty="0"/>
              <a:t>Transfer between endpoints</a:t>
            </a:r>
          </a:p>
          <a:p>
            <a:pPr marL="324000" indent="-324000">
              <a:buClr>
                <a:srgbClr val="DB6C30"/>
              </a:buClr>
              <a:buFont typeface="Wingdings" panose="05000000000000000000" pitchFamily="2" charset="2"/>
              <a:buChar char="q"/>
            </a:pPr>
            <a:r>
              <a:rPr lang="en-US" dirty="0"/>
              <a:t>Endpoints on all VSC sites:</a:t>
            </a:r>
            <a:br>
              <a:rPr lang="en-US" dirty="0"/>
            </a:br>
            <a:r>
              <a:rPr lang="en-US" dirty="0"/>
              <a:t>all Tier-2 clusters: home, data, scratch*</a:t>
            </a:r>
            <a:br>
              <a:rPr lang="en-US" dirty="0"/>
            </a:br>
            <a:r>
              <a:rPr lang="en-US" dirty="0"/>
              <a:t>all Tier-1 clusters: scratch, projects</a:t>
            </a:r>
          </a:p>
          <a:p>
            <a:pPr marL="324000" indent="-324000">
              <a:buClr>
                <a:srgbClr val="DB6C30"/>
              </a:buClr>
              <a:buFont typeface="Wingdings" panose="05000000000000000000" pitchFamily="2" charset="2"/>
              <a:buChar char="q"/>
            </a:pPr>
            <a:endParaRPr lang="en-US" dirty="0"/>
          </a:p>
          <a:p>
            <a:pPr marL="0" indent="0">
              <a:buClr>
                <a:srgbClr val="DB6C30"/>
              </a:buClr>
              <a:buNone/>
            </a:pPr>
            <a:r>
              <a:rPr lang="en-US" dirty="0"/>
              <a:t>* You can also access staging storage   </a:t>
            </a:r>
            <a:br>
              <a:rPr lang="en-US" dirty="0"/>
            </a:br>
            <a:r>
              <a:rPr lang="en-US" dirty="0"/>
              <a:t>   through this endpoint (Leuven Tier-2 only)</a:t>
            </a:r>
          </a:p>
        </p:txBody>
      </p:sp>
    </p:spTree>
    <p:extLst>
      <p:ext uri="{BB962C8B-B14F-4D97-AF65-F5344CB8AC3E}">
        <p14:creationId xmlns:p14="http://schemas.microsoft.com/office/powerpoint/2010/main" val="4103861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56</a:t>
            </a:fld>
            <a:endParaRPr lang="nl-BE" sz="900" dirty="0">
              <a:solidFill>
                <a:schemeClr val="bg1"/>
              </a:solidFill>
            </a:endParaRPr>
          </a:p>
        </p:txBody>
      </p:sp>
      <p:pic>
        <p:nvPicPr>
          <p:cNvPr id="4" name="Picture 3">
            <a:extLst>
              <a:ext uri="{FF2B5EF4-FFF2-40B4-BE49-F238E27FC236}">
                <a16:creationId xmlns:a16="http://schemas.microsoft.com/office/drawing/2014/main" id="{1530C477-AD68-5B71-3418-BC005F9936AF}"/>
              </a:ext>
            </a:extLst>
          </p:cNvPr>
          <p:cNvPicPr>
            <a:picLocks noChangeAspect="1"/>
          </p:cNvPicPr>
          <p:nvPr/>
        </p:nvPicPr>
        <p:blipFill>
          <a:blip r:embed="rId2"/>
          <a:stretch>
            <a:fillRect/>
          </a:stretch>
        </p:blipFill>
        <p:spPr>
          <a:xfrm>
            <a:off x="1587251" y="260648"/>
            <a:ext cx="8515199" cy="5575729"/>
          </a:xfrm>
          <a:prstGeom prst="rect">
            <a:avLst/>
          </a:prstGeom>
        </p:spPr>
      </p:pic>
    </p:spTree>
    <p:extLst>
      <p:ext uri="{BB962C8B-B14F-4D97-AF65-F5344CB8AC3E}">
        <p14:creationId xmlns:p14="http://schemas.microsoft.com/office/powerpoint/2010/main" val="3467112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86395" y="4212377"/>
            <a:ext cx="3137397"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Open OnDemand</a:t>
            </a:r>
          </a:p>
        </p:txBody>
      </p:sp>
      <p:sp>
        <p:nvSpPr>
          <p:cNvPr id="6" name="Slide Number Placeholder 5"/>
          <p:cNvSpPr>
            <a:spLocks noGrp="1"/>
          </p:cNvSpPr>
          <p:nvPr>
            <p:ph type="sldNum" sz="quarter" idx="12"/>
          </p:nvPr>
        </p:nvSpPr>
        <p:spPr/>
        <p:txBody>
          <a:bodyPr/>
          <a:lstStyle/>
          <a:p>
            <a:fld id="{A2912448-FEEC-49E8-9588-2DF1F90D57C2}" type="slidenum">
              <a:rPr lang="en-US" smtClean="0"/>
              <a:t>57</a:t>
            </a:fld>
            <a:endParaRPr lang="en-US"/>
          </a:p>
        </p:txBody>
      </p:sp>
    </p:spTree>
    <p:extLst>
      <p:ext uri="{BB962C8B-B14F-4D97-AF65-F5344CB8AC3E}">
        <p14:creationId xmlns:p14="http://schemas.microsoft.com/office/powerpoint/2010/main" val="9804414"/>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5" y="1298179"/>
            <a:ext cx="5005435" cy="3787005"/>
          </a:xfrm>
          <a:prstGeom prst="rect">
            <a:avLst/>
          </a:prstGeom>
          <a:ln w="19050">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Access clusters via your web browser</a:t>
            </a:r>
          </a:p>
          <a:p>
            <a:pPr marL="324000" indent="-324000">
              <a:buBlip>
                <a:blip r:embed="rId3"/>
              </a:buBlip>
            </a:pPr>
            <a:r>
              <a:rPr lang="en-US" sz="2000" dirty="0">
                <a:hlinkClick r:id="rId4"/>
              </a:rPr>
              <a:t>https://ondemand.hpc.kuleuven.be</a:t>
            </a:r>
            <a:endParaRPr lang="en-US" sz="2000" dirty="0"/>
          </a:p>
          <a:p>
            <a:pPr marL="324000" indent="-324000">
              <a:buBlip>
                <a:blip r:embed="rId3"/>
              </a:buBlip>
            </a:pPr>
            <a:r>
              <a:rPr lang="en-US" dirty="0"/>
              <a:t>Login via your institute’s IDP</a:t>
            </a:r>
          </a:p>
          <a:p>
            <a:pPr marL="324000" indent="-324000">
              <a:buBlip>
                <a:blip r:embed="rId3"/>
              </a:buBlip>
            </a:pPr>
            <a:r>
              <a:rPr lang="en-US" dirty="0"/>
              <a:t>File browser + Data Transfer (Globus)</a:t>
            </a:r>
          </a:p>
          <a:p>
            <a:pPr marL="324000" indent="-324000">
              <a:buBlip>
                <a:blip r:embed="rId3"/>
              </a:buBlip>
            </a:pPr>
            <a:r>
              <a:rPr lang="en-US" dirty="0"/>
              <a:t>Develop, compile and test your code</a:t>
            </a:r>
          </a:p>
          <a:p>
            <a:pPr marL="324000" indent="-324000">
              <a:buBlip>
                <a:blip r:embed="rId3"/>
              </a:buBlip>
            </a:pPr>
            <a:r>
              <a:rPr lang="en-US" dirty="0"/>
              <a:t>Interactive apps + integrated shell</a:t>
            </a:r>
          </a:p>
          <a:p>
            <a:pPr marL="324000" indent="-324000">
              <a:buBlip>
                <a:blip r:embed="rId3"/>
              </a:buBlip>
            </a:pPr>
            <a:r>
              <a:rPr lang="en-US" dirty="0" err="1"/>
              <a:t>noVNC</a:t>
            </a:r>
            <a:r>
              <a:rPr lang="en-US" dirty="0"/>
              <a:t> Desktop for graphical apps</a:t>
            </a:r>
          </a:p>
          <a:p>
            <a:pPr marL="324000" indent="-324000">
              <a:buBlip>
                <a:blip r:embed="rId3"/>
              </a:buBlip>
            </a:pPr>
            <a:r>
              <a:rPr lang="en-US" dirty="0" err="1"/>
              <a:t>VSCode</a:t>
            </a:r>
            <a:r>
              <a:rPr lang="en-US" dirty="0"/>
              <a:t> and PyCharm editors</a:t>
            </a:r>
          </a:p>
          <a:p>
            <a:pPr marL="324000" indent="-324000">
              <a:buBlip>
                <a:blip r:embed="rId3"/>
              </a:buBlip>
            </a:pPr>
            <a:r>
              <a:rPr lang="en-US" dirty="0"/>
              <a:t>Fluent, </a:t>
            </a:r>
            <a:r>
              <a:rPr lang="en-US" dirty="0" err="1"/>
              <a:t>Jupyter</a:t>
            </a:r>
            <a:r>
              <a:rPr lang="en-US" dirty="0"/>
              <a:t> Lab, </a:t>
            </a:r>
            <a:r>
              <a:rPr lang="en-US" dirty="0" err="1"/>
              <a:t>Rstudio</a:t>
            </a:r>
            <a:r>
              <a:rPr lang="en-US" dirty="0"/>
              <a:t>, MATLAB, </a:t>
            </a:r>
            <a:r>
              <a:rPr lang="en-US" dirty="0" err="1"/>
              <a:t>ParaView</a:t>
            </a:r>
            <a:r>
              <a:rPr lang="en-US" dirty="0"/>
              <a:t>, </a:t>
            </a:r>
            <a:r>
              <a:rPr lang="en-US" dirty="0" err="1"/>
              <a:t>Tensorboard</a:t>
            </a:r>
            <a:r>
              <a:rPr lang="en-US" dirty="0"/>
              <a:t>, </a:t>
            </a:r>
            <a:r>
              <a:rPr lang="en-US" dirty="0" err="1"/>
              <a:t>Gnuplot</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58</a:t>
            </a:fld>
            <a:endParaRPr lang="nl-BE" sz="900" dirty="0">
              <a:solidFill>
                <a:schemeClr val="bg1"/>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rcRect/>
          <a:stretch/>
        </p:blipFill>
        <p:spPr>
          <a:xfrm>
            <a:off x="6843361" y="332680"/>
            <a:ext cx="4492429" cy="5741543"/>
          </a:xfrm>
          <a:prstGeom prst="rect">
            <a:avLst/>
          </a:prstGeom>
        </p:spPr>
      </p:pic>
      <p:grpSp>
        <p:nvGrpSpPr>
          <p:cNvPr id="10" name="Group 9">
            <a:extLst>
              <a:ext uri="{FF2B5EF4-FFF2-40B4-BE49-F238E27FC236}">
                <a16:creationId xmlns:a16="http://schemas.microsoft.com/office/drawing/2014/main" id="{B7F409E1-F14E-2A4F-B417-916F0FABD87E}"/>
              </a:ext>
            </a:extLst>
          </p:cNvPr>
          <p:cNvGrpSpPr/>
          <p:nvPr/>
        </p:nvGrpSpPr>
        <p:grpSpPr>
          <a:xfrm>
            <a:off x="1271464" y="5047766"/>
            <a:ext cx="4248472" cy="996326"/>
            <a:chOff x="1055440" y="5047766"/>
            <a:chExt cx="4104456" cy="996326"/>
          </a:xfrm>
        </p:grpSpPr>
        <p:sp>
          <p:nvSpPr>
            <p:cNvPr id="2" name="Rectangle: Rounded Corners 1">
              <a:extLst>
                <a:ext uri="{FF2B5EF4-FFF2-40B4-BE49-F238E27FC236}">
                  <a16:creationId xmlns:a16="http://schemas.microsoft.com/office/drawing/2014/main" id="{99343D6B-AE28-C018-50BD-23F0D7E527A0}"/>
                </a:ext>
              </a:extLst>
            </p:cNvPr>
            <p:cNvSpPr/>
            <p:nvPr/>
          </p:nvSpPr>
          <p:spPr>
            <a:xfrm>
              <a:off x="1055440" y="5425438"/>
              <a:ext cx="4032448" cy="618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Please close your interactive sessions</a:t>
              </a:r>
              <a:br>
                <a:rPr lang="en-US" dirty="0"/>
              </a:br>
              <a:r>
                <a:rPr lang="en-US" dirty="0"/>
                <a:t>when you no longer actively use them!</a:t>
              </a:r>
              <a:endParaRPr lang="nl-BE" dirty="0"/>
            </a:p>
          </p:txBody>
        </p:sp>
        <p:sp>
          <p:nvSpPr>
            <p:cNvPr id="3" name="TextBox 2">
              <a:extLst>
                <a:ext uri="{FF2B5EF4-FFF2-40B4-BE49-F238E27FC236}">
                  <a16:creationId xmlns:a16="http://schemas.microsoft.com/office/drawing/2014/main" id="{B0011A01-C1A2-38DA-4599-54D77E914CF8}"/>
                </a:ext>
              </a:extLst>
            </p:cNvPr>
            <p:cNvSpPr txBox="1"/>
            <p:nvPr/>
          </p:nvSpPr>
          <p:spPr>
            <a:xfrm>
              <a:off x="4799856" y="5047766"/>
              <a:ext cx="360040" cy="369332"/>
            </a:xfrm>
            <a:prstGeom prst="rect">
              <a:avLst/>
            </a:prstGeom>
            <a:noFill/>
          </p:spPr>
          <p:txBody>
            <a:bodyPr wrap="square" rtlCol="0">
              <a:spAutoFit/>
            </a:bodyPr>
            <a:lstStyle/>
            <a:p>
              <a:r>
                <a:rPr lang="nl-BE" dirty="0"/>
                <a:t>💡</a:t>
              </a:r>
            </a:p>
          </p:txBody>
        </p:sp>
      </p:grpSp>
    </p:spTree>
    <p:extLst>
      <p:ext uri="{BB962C8B-B14F-4D97-AF65-F5344CB8AC3E}">
        <p14:creationId xmlns:p14="http://schemas.microsoft.com/office/powerpoint/2010/main" val="402308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59</a:t>
            </a:fld>
            <a:endParaRPr lang="nl-BE" sz="900" dirty="0">
              <a:solidFill>
                <a:schemeClr val="bg1"/>
              </a:solidFill>
            </a:endParaRPr>
          </a:p>
        </p:txBody>
      </p:sp>
      <p:grpSp>
        <p:nvGrpSpPr>
          <p:cNvPr id="15" name="Group 14">
            <a:extLst>
              <a:ext uri="{FF2B5EF4-FFF2-40B4-BE49-F238E27FC236}">
                <a16:creationId xmlns:a16="http://schemas.microsoft.com/office/drawing/2014/main" id="{0959B70E-6044-3E1A-0785-73423CDCA59F}"/>
              </a:ext>
            </a:extLst>
          </p:cNvPr>
          <p:cNvGrpSpPr/>
          <p:nvPr/>
        </p:nvGrpSpPr>
        <p:grpSpPr>
          <a:xfrm>
            <a:off x="340950" y="1050258"/>
            <a:ext cx="11731714" cy="1874685"/>
            <a:chOff x="340950" y="1050258"/>
            <a:chExt cx="11731714" cy="1874685"/>
          </a:xfrm>
        </p:grpSpPr>
        <p:pic>
          <p:nvPicPr>
            <p:cNvPr id="3" name="Picture 2">
              <a:extLst>
                <a:ext uri="{FF2B5EF4-FFF2-40B4-BE49-F238E27FC236}">
                  <a16:creationId xmlns:a16="http://schemas.microsoft.com/office/drawing/2014/main" id="{942C30BC-86F3-A606-9164-79DC789366FA}"/>
                </a:ext>
              </a:extLst>
            </p:cNvPr>
            <p:cNvPicPr>
              <a:picLocks noChangeAspect="1"/>
            </p:cNvPicPr>
            <p:nvPr/>
          </p:nvPicPr>
          <p:blipFill>
            <a:blip r:embed="rId3"/>
            <a:stretch>
              <a:fillRect/>
            </a:stretch>
          </p:blipFill>
          <p:spPr>
            <a:xfrm>
              <a:off x="5628571" y="1530504"/>
              <a:ext cx="6203429" cy="1278826"/>
            </a:xfrm>
            <a:prstGeom prst="rect">
              <a:avLst/>
            </a:prstGeom>
          </p:spPr>
        </p:pic>
        <p:grpSp>
          <p:nvGrpSpPr>
            <p:cNvPr id="14" name="Group 13">
              <a:extLst>
                <a:ext uri="{FF2B5EF4-FFF2-40B4-BE49-F238E27FC236}">
                  <a16:creationId xmlns:a16="http://schemas.microsoft.com/office/drawing/2014/main" id="{843570E9-D0BC-C00C-BDA0-E9839705EAA6}"/>
                </a:ext>
              </a:extLst>
            </p:cNvPr>
            <p:cNvGrpSpPr/>
            <p:nvPr/>
          </p:nvGrpSpPr>
          <p:grpSpPr>
            <a:xfrm>
              <a:off x="340950" y="1050258"/>
              <a:ext cx="11731714" cy="1874685"/>
              <a:chOff x="340950" y="1050258"/>
              <a:chExt cx="11731714" cy="187468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1512167"/>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r>
                  <a:rPr lang="en-US" dirty="0"/>
                  <a:t>Use the “Files” tab to access your </a:t>
                </a:r>
                <a:br>
                  <a:rPr lang="en-US" dirty="0"/>
                </a:br>
                <a:r>
                  <a:rPr lang="en-US" dirty="0"/>
                  <a:t>VSC_HOME and VSC_DATA</a:t>
                </a:r>
              </a:p>
              <a:p>
                <a:pPr marL="324000" indent="-324000">
                  <a:buBlip>
                    <a:blip r:embed="rId4"/>
                  </a:buBlip>
                </a:pPr>
                <a:r>
                  <a:rPr lang="en-US" dirty="0"/>
                  <a:t>VSC_SCRATCH is not available</a:t>
                </a:r>
                <a:br>
                  <a:rPr lang="en-US" dirty="0"/>
                </a:br>
                <a:r>
                  <a:rPr lang="en-US" dirty="0"/>
                  <a:t>from this menu</a:t>
                </a: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9408368" y="1050258"/>
                <a:ext cx="2664296" cy="369332"/>
              </a:xfrm>
              <a:prstGeom prst="rect">
                <a:avLst/>
              </a:prstGeom>
              <a:solidFill>
                <a:srgbClr val="DB6C30"/>
              </a:solidFill>
            </p:spPr>
            <p:txBody>
              <a:bodyPr wrap="square" rtlCol="0">
                <a:spAutoFit/>
              </a:bodyPr>
              <a:lstStyle/>
              <a:p>
                <a:r>
                  <a:rPr lang="en-US" dirty="0"/>
                  <a:t>Access your VSC storage</a:t>
                </a:r>
                <a:endParaRPr lang="nl-BE" dirty="0"/>
              </a:p>
            </p:txBody>
          </p:sp>
        </p:grpSp>
      </p:grpSp>
      <p:grpSp>
        <p:nvGrpSpPr>
          <p:cNvPr id="22" name="Group 21">
            <a:extLst>
              <a:ext uri="{FF2B5EF4-FFF2-40B4-BE49-F238E27FC236}">
                <a16:creationId xmlns:a16="http://schemas.microsoft.com/office/drawing/2014/main" id="{5DC340A2-DA60-8142-E54F-728D5911AB90}"/>
              </a:ext>
            </a:extLst>
          </p:cNvPr>
          <p:cNvGrpSpPr/>
          <p:nvPr/>
        </p:nvGrpSpPr>
        <p:grpSpPr>
          <a:xfrm>
            <a:off x="303417" y="3373393"/>
            <a:ext cx="11735161" cy="2503879"/>
            <a:chOff x="303417" y="3238902"/>
            <a:chExt cx="11735161" cy="2503879"/>
          </a:xfrm>
        </p:grpSpPr>
        <p:sp>
          <p:nvSpPr>
            <p:cNvPr id="19" name="Tijdelijke aanduiding voor inhoud 2">
              <a:extLst>
                <a:ext uri="{FF2B5EF4-FFF2-40B4-BE49-F238E27FC236}">
                  <a16:creationId xmlns:a16="http://schemas.microsoft.com/office/drawing/2014/main" id="{2D1BB4D2-3517-6E3D-90CA-D05A716DBBE7}"/>
                </a:ext>
              </a:extLst>
            </p:cNvPr>
            <p:cNvSpPr txBox="1">
              <a:spLocks/>
            </p:cNvSpPr>
            <p:nvPr/>
          </p:nvSpPr>
          <p:spPr>
            <a:xfrm>
              <a:off x="303417" y="3652310"/>
              <a:ext cx="11712664" cy="2090471"/>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endParaRPr lang="en-US" dirty="0"/>
            </a:p>
            <a:p>
              <a:pPr marL="324000" indent="-324000">
                <a:buBlip>
                  <a:blip r:embed="rId4"/>
                </a:buBlip>
              </a:pPr>
              <a:endParaRPr lang="en-US" dirty="0"/>
            </a:p>
            <a:p>
              <a:pPr marL="324000" indent="-324000">
                <a:buBlip>
                  <a:blip r:embed="rId4"/>
                </a:buBlip>
              </a:pPr>
              <a:r>
                <a:rPr lang="en-US" dirty="0"/>
                <a:t>OK for transferring small files/folders</a:t>
              </a:r>
            </a:p>
            <a:p>
              <a:pPr marL="324000" indent="-324000">
                <a:buBlip>
                  <a:blip r:embed="rId4"/>
                </a:buBlip>
              </a:pPr>
              <a:r>
                <a:rPr lang="en-US" dirty="0"/>
                <a:t>Open any (sub)folder in terminal (will open a new tab)</a:t>
              </a:r>
            </a:p>
            <a:p>
              <a:pPr marL="324000" indent="-324000">
                <a:buBlip>
                  <a:blip r:embed="rId4"/>
                </a:buBlip>
              </a:pPr>
              <a:r>
                <a:rPr lang="en-US" dirty="0"/>
                <a:t>Deleted files/folders can be retrieved from (hourly, daily, weekly) snapshots</a:t>
              </a:r>
              <a:endParaRPr lang="nl-BE" dirty="0"/>
            </a:p>
          </p:txBody>
        </p:sp>
        <p:sp>
          <p:nvSpPr>
            <p:cNvPr id="20" name="TextBox 19">
              <a:extLst>
                <a:ext uri="{FF2B5EF4-FFF2-40B4-BE49-F238E27FC236}">
                  <a16:creationId xmlns:a16="http://schemas.microsoft.com/office/drawing/2014/main" id="{582EF448-58F3-A6A2-AA2E-348CBCBB80D8}"/>
                </a:ext>
              </a:extLst>
            </p:cNvPr>
            <p:cNvSpPr txBox="1"/>
            <p:nvPr/>
          </p:nvSpPr>
          <p:spPr>
            <a:xfrm>
              <a:off x="9408368" y="3238902"/>
              <a:ext cx="2630210" cy="369332"/>
            </a:xfrm>
            <a:prstGeom prst="rect">
              <a:avLst/>
            </a:prstGeom>
            <a:solidFill>
              <a:srgbClr val="DB6C30"/>
            </a:solidFill>
          </p:spPr>
          <p:txBody>
            <a:bodyPr wrap="square" rtlCol="0">
              <a:spAutoFit/>
            </a:bodyPr>
            <a:lstStyle/>
            <a:p>
              <a:r>
                <a:rPr lang="en-US" dirty="0"/>
                <a:t>File/Folder management</a:t>
              </a:r>
              <a:endParaRPr lang="nl-BE" dirty="0"/>
            </a:p>
          </p:txBody>
        </p:sp>
        <p:pic>
          <p:nvPicPr>
            <p:cNvPr id="12" name="Picture 11">
              <a:extLst>
                <a:ext uri="{FF2B5EF4-FFF2-40B4-BE49-F238E27FC236}">
                  <a16:creationId xmlns:a16="http://schemas.microsoft.com/office/drawing/2014/main" id="{C0629BC2-9343-0E08-884D-B532C718C291}"/>
                </a:ext>
              </a:extLst>
            </p:cNvPr>
            <p:cNvPicPr preferRelativeResize="0">
              <a:picLocks/>
            </p:cNvPicPr>
            <p:nvPr/>
          </p:nvPicPr>
          <p:blipFill>
            <a:blip r:embed="rId5">
              <a:extLst>
                <a:ext uri="{28A0092B-C50C-407E-A947-70E740481C1C}">
                  <a14:useLocalDpi xmlns:a14="http://schemas.microsoft.com/office/drawing/2010/main" val="0"/>
                </a:ext>
              </a:extLst>
            </a:blip>
            <a:stretch/>
          </p:blipFill>
          <p:spPr>
            <a:xfrm>
              <a:off x="600261" y="3724862"/>
              <a:ext cx="11184371" cy="505751"/>
            </a:xfrm>
            <a:prstGeom prst="rect">
              <a:avLst/>
            </a:prstGeom>
          </p:spPr>
        </p:pic>
      </p:grpSp>
    </p:spTree>
    <p:extLst>
      <p:ext uri="{BB962C8B-B14F-4D97-AF65-F5344CB8AC3E}">
        <p14:creationId xmlns:p14="http://schemas.microsoft.com/office/powerpoint/2010/main" val="40859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71464" y="4005064"/>
            <a:ext cx="3442224" cy="861774"/>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6</a:t>
            </a:fld>
            <a:endParaRPr lang="en-US"/>
          </a:p>
        </p:txBody>
      </p:sp>
    </p:spTree>
    <p:extLst>
      <p:ext uri="{BB962C8B-B14F-4D97-AF65-F5344CB8AC3E}">
        <p14:creationId xmlns:p14="http://schemas.microsoft.com/office/powerpoint/2010/main" val="29229661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60</a:t>
            </a:fld>
            <a:endParaRPr lang="nl-BE" sz="900" dirty="0">
              <a:solidFill>
                <a:schemeClr val="bg1"/>
              </a:solidFill>
            </a:endParaRPr>
          </a:p>
        </p:txBody>
      </p:sp>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403244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9408368" y="1050258"/>
            <a:ext cx="2664296" cy="369332"/>
          </a:xfrm>
          <a:prstGeom prst="rect">
            <a:avLst/>
          </a:prstGeom>
          <a:solidFill>
            <a:srgbClr val="DB6C30"/>
          </a:solidFill>
        </p:spPr>
        <p:txBody>
          <a:bodyPr wrap="square" rtlCol="0">
            <a:spAutoFit/>
          </a:bodyPr>
          <a:lstStyle/>
          <a:p>
            <a:r>
              <a:rPr lang="en-US" dirty="0"/>
              <a:t>Monitor your active jobs</a:t>
            </a:r>
            <a:endParaRPr lang="nl-BE" dirty="0"/>
          </a:p>
        </p:txBody>
      </p:sp>
      <p:pic>
        <p:nvPicPr>
          <p:cNvPr id="10" name="Picture 9">
            <a:extLst>
              <a:ext uri="{FF2B5EF4-FFF2-40B4-BE49-F238E27FC236}">
                <a16:creationId xmlns:a16="http://schemas.microsoft.com/office/drawing/2014/main" id="{B2A62354-5B95-307F-F2C2-111A270EBB4B}"/>
              </a:ext>
            </a:extLst>
          </p:cNvPr>
          <p:cNvPicPr>
            <a:picLocks noChangeAspect="1"/>
          </p:cNvPicPr>
          <p:nvPr/>
        </p:nvPicPr>
        <p:blipFill>
          <a:blip r:embed="rId3"/>
          <a:stretch>
            <a:fillRect/>
          </a:stretch>
        </p:blipFill>
        <p:spPr>
          <a:xfrm>
            <a:off x="1427820" y="1794340"/>
            <a:ext cx="9336360" cy="3269320"/>
          </a:xfrm>
          <a:prstGeom prst="rect">
            <a:avLst/>
          </a:prstGeom>
        </p:spPr>
      </p:pic>
    </p:spTree>
    <p:extLst>
      <p:ext uri="{BB962C8B-B14F-4D97-AF65-F5344CB8AC3E}">
        <p14:creationId xmlns:p14="http://schemas.microsoft.com/office/powerpoint/2010/main" val="1229148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Login Server Shell Access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61</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1204379"/>
            <a:ext cx="4833269" cy="4067872"/>
            <a:chOff x="340950" y="-1221556"/>
            <a:chExt cx="11816428" cy="426719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821499"/>
              <a:ext cx="11816428" cy="3867138"/>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Starts a shell in a new browser tab</a:t>
              </a:r>
            </a:p>
            <a:p>
              <a:pPr marL="324000" indent="-324000">
                <a:buBlip>
                  <a:blip r:embed="rId3"/>
                </a:buBlip>
              </a:pPr>
              <a:r>
                <a:rPr lang="nl-BE" dirty="0" err="1"/>
                <a:t>You</a:t>
              </a:r>
              <a:r>
                <a:rPr lang="nl-BE" dirty="0"/>
                <a:t> land on a Genius login node</a:t>
              </a:r>
              <a:br>
                <a:rPr lang="nl-BE" dirty="0"/>
              </a:br>
              <a:r>
                <a:rPr lang="nl-BE" dirty="0"/>
                <a:t>(</a:t>
              </a:r>
              <a:r>
                <a:rPr lang="nl-BE" dirty="0" err="1"/>
                <a:t>from</a:t>
              </a:r>
              <a:r>
                <a:rPr lang="nl-BE" dirty="0"/>
                <a:t> </a:t>
              </a:r>
              <a:r>
                <a:rPr lang="nl-BE" dirty="0" err="1"/>
                <a:t>which</a:t>
              </a:r>
              <a:r>
                <a:rPr lang="nl-BE" dirty="0"/>
                <a:t> </a:t>
              </a:r>
              <a:r>
                <a:rPr lang="nl-BE" dirty="0" err="1"/>
                <a:t>you</a:t>
              </a:r>
              <a:r>
                <a:rPr lang="nl-BE" dirty="0"/>
                <a:t> </a:t>
              </a:r>
              <a:r>
                <a:rPr lang="nl-BE" dirty="0" err="1"/>
                <a:t>can</a:t>
              </a:r>
              <a:r>
                <a:rPr lang="nl-BE" dirty="0"/>
                <a:t> </a:t>
              </a:r>
              <a:r>
                <a:rPr lang="nl-BE" dirty="0" err="1"/>
                <a:t>also</a:t>
              </a:r>
              <a:r>
                <a:rPr lang="nl-BE" dirty="0"/>
                <a:t> access </a:t>
              </a:r>
              <a:r>
                <a:rPr lang="nl-BE" dirty="0" err="1"/>
                <a:t>wICE</a:t>
              </a:r>
              <a:r>
                <a:rPr lang="nl-BE" dirty="0"/>
                <a:t>)</a:t>
              </a:r>
            </a:p>
            <a:p>
              <a:pPr marL="324000" indent="-324000">
                <a:buBlip>
                  <a:blip r:embed="rId3"/>
                </a:buBlip>
              </a:pPr>
              <a:r>
                <a:rPr lang="nl-BE" dirty="0" err="1"/>
                <a:t>You</a:t>
              </a:r>
              <a:r>
                <a:rPr lang="nl-BE" dirty="0"/>
                <a:t> land on </a:t>
              </a:r>
              <a:r>
                <a:rPr lang="nl-BE" dirty="0" err="1"/>
                <a:t>your</a:t>
              </a:r>
              <a:r>
                <a:rPr lang="nl-BE" dirty="0"/>
                <a:t> VSC_HOME</a:t>
              </a:r>
              <a:br>
                <a:rPr lang="nl-BE" dirty="0"/>
              </a:br>
              <a:r>
                <a:rPr lang="nl-BE" dirty="0">
                  <a:latin typeface="Courier New" panose="02070309020205020404" pitchFamily="49" charset="0"/>
                  <a:cs typeface="Courier New" panose="02070309020205020404" pitchFamily="49" charset="0"/>
                </a:rPr>
                <a:t>cd</a:t>
              </a:r>
              <a:r>
                <a:rPr lang="nl-BE" dirty="0"/>
                <a:t> </a:t>
              </a:r>
              <a:r>
                <a:rPr lang="nl-BE" dirty="0" err="1"/>
                <a:t>to</a:t>
              </a:r>
              <a:r>
                <a:rPr lang="nl-BE" dirty="0"/>
                <a:t> data/scratch/</a:t>
              </a:r>
              <a:r>
                <a:rPr lang="nl-BE" dirty="0" err="1"/>
                <a:t>staging</a:t>
              </a:r>
              <a:r>
                <a:rPr lang="nl-BE" dirty="0"/>
                <a:t> </a:t>
              </a:r>
              <a:r>
                <a:rPr lang="nl-BE" dirty="0" err="1"/>
                <a:t>immediately</a:t>
              </a:r>
              <a:endParaRPr lang="nl-BE" dirty="0"/>
            </a:p>
            <a:p>
              <a:pPr marL="324000" indent="-324000">
                <a:buBlip>
                  <a:blip r:embed="rId3"/>
                </a:buBlip>
              </a:pPr>
              <a:r>
                <a:rPr lang="nl-BE" dirty="0"/>
                <a:t>Do NOT </a:t>
              </a:r>
              <a:r>
                <a:rPr lang="nl-BE" dirty="0" err="1"/>
                <a:t>compute</a:t>
              </a:r>
              <a:r>
                <a:rPr lang="nl-BE" dirty="0"/>
                <a:t> on </a:t>
              </a:r>
              <a:r>
                <a:rPr lang="nl-BE" dirty="0" err="1"/>
                <a:t>the</a:t>
              </a:r>
              <a:r>
                <a:rPr lang="nl-BE" dirty="0"/>
                <a:t> login </a:t>
              </a:r>
              <a:r>
                <a:rPr lang="nl-BE" dirty="0" err="1"/>
                <a:t>nodes</a:t>
              </a:r>
              <a:endParaRPr lang="nl-BE" dirty="0"/>
            </a:p>
            <a:p>
              <a:pPr marL="324000" indent="-324000">
                <a:buBlip>
                  <a:blip r:embed="rId3"/>
                </a:buBlip>
              </a:pPr>
              <a:r>
                <a:rPr lang="nl-BE" dirty="0" err="1"/>
                <a:t>Try</a:t>
              </a:r>
              <a:r>
                <a:rPr lang="nl-BE" dirty="0"/>
                <a:t>:</a:t>
              </a:r>
              <a:br>
                <a:rPr lang="nl-BE" dirty="0"/>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sam-balance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myquota</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9045256" y="-1221556"/>
              <a:ext cx="3112122" cy="387429"/>
            </a:xfrm>
            <a:prstGeom prst="rect">
              <a:avLst/>
            </a:prstGeom>
            <a:solidFill>
              <a:srgbClr val="DB6C30"/>
            </a:solidFill>
          </p:spPr>
          <p:txBody>
            <a:bodyPr wrap="square" rtlCol="0">
              <a:spAutoFit/>
            </a:bodyPr>
            <a:lstStyle/>
            <a:p>
              <a:r>
                <a:rPr lang="en-US" dirty="0"/>
                <a:t>Login shell</a:t>
              </a:r>
              <a:endParaRPr lang="nl-BE" dirty="0"/>
            </a:p>
          </p:txBody>
        </p:sp>
      </p:grpSp>
      <p:pic>
        <p:nvPicPr>
          <p:cNvPr id="5" name="Picture 4">
            <a:extLst>
              <a:ext uri="{FF2B5EF4-FFF2-40B4-BE49-F238E27FC236}">
                <a16:creationId xmlns:a16="http://schemas.microsoft.com/office/drawing/2014/main" id="{4925EEAE-FAB1-49A6-551E-CEDBCE32B3A2}"/>
              </a:ext>
            </a:extLst>
          </p:cNvPr>
          <p:cNvPicPr>
            <a:picLocks noChangeAspect="1"/>
          </p:cNvPicPr>
          <p:nvPr/>
        </p:nvPicPr>
        <p:blipFill>
          <a:blip r:embed="rId4"/>
          <a:stretch>
            <a:fillRect/>
          </a:stretch>
        </p:blipFill>
        <p:spPr>
          <a:xfrm>
            <a:off x="5304163" y="1340768"/>
            <a:ext cx="6657975" cy="4333875"/>
          </a:xfrm>
          <a:prstGeom prst="rect">
            <a:avLst/>
          </a:prstGeom>
        </p:spPr>
      </p:pic>
    </p:spTree>
    <p:extLst>
      <p:ext uri="{BB962C8B-B14F-4D97-AF65-F5344CB8AC3E}">
        <p14:creationId xmlns:p14="http://schemas.microsoft.com/office/powerpoint/2010/main" val="2137458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Interactive Shell</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62</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51154"/>
            <a:ext cx="8240839" cy="2906038"/>
            <a:chOff x="340950" y="-211822"/>
            <a:chExt cx="14734623" cy="246472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126321"/>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a shell as a job (on a compute node)</a:t>
              </a:r>
            </a:p>
            <a:p>
              <a:pPr marL="324000" indent="-324000">
                <a:buBlip>
                  <a:blip r:embed="rId3"/>
                </a:buBlip>
              </a:pPr>
              <a:r>
                <a:rPr lang="en-US" dirty="0">
                  <a:cs typeface="Courier New" panose="02070309020205020404" pitchFamily="49" charset="0"/>
                </a:rPr>
                <a:t>Recommended to:</a:t>
              </a:r>
              <a:br>
                <a:rPr lang="en-US" dirty="0">
                  <a:cs typeface="Courier New" panose="02070309020205020404" pitchFamily="49" charset="0"/>
                </a:rPr>
              </a:br>
              <a:r>
                <a:rPr lang="en-US" dirty="0">
                  <a:cs typeface="Courier New" panose="02070309020205020404" pitchFamily="49" charset="0"/>
                </a:rPr>
                <a:t>Install your own software (in VSC_DATA)</a:t>
              </a:r>
              <a:br>
                <a:rPr lang="en-US" dirty="0">
                  <a:cs typeface="Courier New" panose="02070309020205020404" pitchFamily="49" charset="0"/>
                </a:rPr>
              </a:br>
              <a:r>
                <a:rPr lang="en-US" dirty="0">
                  <a:cs typeface="Courier New" panose="02070309020205020404" pitchFamily="49" charset="0"/>
                </a:rPr>
                <a:t>Test/run your program interactively</a:t>
              </a:r>
              <a:br>
                <a:rPr lang="en-US" dirty="0">
                  <a:cs typeface="Courier New" panose="02070309020205020404" pitchFamily="49" charset="0"/>
                </a:rPr>
              </a:br>
              <a:r>
                <a:rPr lang="en-US" dirty="0">
                  <a:cs typeface="Courier New" panose="02070309020205020404" pitchFamily="49" charset="0"/>
                </a:rPr>
                <a:t>Debug a program</a:t>
              </a:r>
            </a:p>
            <a:p>
              <a:pPr marL="324000" indent="-324000">
                <a:buBlip>
                  <a:blip r:embed="rId3"/>
                </a:buBlip>
              </a:pPr>
              <a:r>
                <a:rPr lang="en-US" dirty="0">
                  <a:cs typeface="Courier New" panose="02070309020205020404" pitchFamily="49" charset="0"/>
                </a:rPr>
                <a:t>Choose the relevant cluster, partition and resources</a:t>
              </a:r>
              <a:br>
                <a:rPr lang="en-US" dirty="0">
                  <a:cs typeface="Courier New" panose="02070309020205020404" pitchFamily="49" charset="0"/>
                </a:rPr>
              </a:br>
              <a:r>
                <a:rPr lang="en-US" dirty="0">
                  <a:cs typeface="Courier New" panose="02070309020205020404" pitchFamily="49" charset="0"/>
                </a:rPr>
                <a:t>(cores, memory, GPU)</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1985565" y="-211822"/>
              <a:ext cx="3090008" cy="338400"/>
            </a:xfrm>
            <a:prstGeom prst="rect">
              <a:avLst/>
            </a:prstGeom>
            <a:solidFill>
              <a:srgbClr val="DB6C30"/>
            </a:solidFill>
          </p:spPr>
          <p:txBody>
            <a:bodyPr wrap="square" rtlCol="0">
              <a:spAutoFit/>
            </a:bodyPr>
            <a:lstStyle/>
            <a:p>
              <a:r>
                <a:rPr lang="en-US" dirty="0"/>
                <a:t>Interactive Shell</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4"/>
          <a:stretch>
            <a:fillRect/>
          </a:stretch>
        </p:blipFill>
        <p:spPr>
          <a:xfrm>
            <a:off x="8760296" y="116631"/>
            <a:ext cx="3302004" cy="5788333"/>
          </a:xfrm>
          <a:prstGeom prst="rect">
            <a:avLst/>
          </a:prstGeom>
        </p:spPr>
      </p:pic>
    </p:spTree>
    <p:extLst>
      <p:ext uri="{BB962C8B-B14F-4D97-AF65-F5344CB8AC3E}">
        <p14:creationId xmlns:p14="http://schemas.microsoft.com/office/powerpoint/2010/main" val="1143800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JupyterLab</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63</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475712" y="1135380"/>
            <a:ext cx="8231314" cy="3301733"/>
            <a:chOff x="340950" y="-211822"/>
            <a:chExt cx="14717592" cy="302520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7" cy="2686807"/>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hlinkClick r:id="rId4"/>
                </a:rPr>
                <a:t>Create a notebook </a:t>
              </a:r>
              <a:r>
                <a:rPr lang="en-US" dirty="0"/>
                <a:t>as a job (on a compute node)</a:t>
              </a:r>
            </a:p>
            <a:p>
              <a:pPr marL="324000" indent="-324000">
                <a:buBlip>
                  <a:blip r:embed="rId3"/>
                </a:buBlip>
              </a:pPr>
              <a:r>
                <a:rPr lang="en-US" dirty="0">
                  <a:cs typeface="Courier New" panose="02070309020205020404" pitchFamily="49" charset="0"/>
                </a:rPr>
                <a:t>Suitable for:</a:t>
              </a:r>
              <a:br>
                <a:rPr lang="en-US" dirty="0">
                  <a:cs typeface="Courier New" panose="02070309020205020404" pitchFamily="49" charset="0"/>
                </a:rPr>
              </a:br>
              <a:r>
                <a:rPr lang="en-US" dirty="0">
                  <a:cs typeface="Courier New" panose="02070309020205020404" pitchFamily="49" charset="0"/>
                </a:rPr>
                <a:t>	pre/post-processing your data</a:t>
              </a:r>
              <a:br>
                <a:rPr lang="en-US" dirty="0">
                  <a:cs typeface="Courier New" panose="02070309020205020404" pitchFamily="49" charset="0"/>
                </a:rPr>
              </a:br>
              <a:r>
                <a:rPr lang="en-US" dirty="0">
                  <a:cs typeface="Courier New" panose="02070309020205020404" pitchFamily="49" charset="0"/>
                </a:rPr>
                <a:t>	prototyping</a:t>
              </a:r>
              <a:br>
                <a:rPr lang="en-US" dirty="0">
                  <a:cs typeface="Courier New" panose="02070309020205020404" pitchFamily="49" charset="0"/>
                </a:rPr>
              </a:br>
              <a:r>
                <a:rPr lang="en-US" dirty="0">
                  <a:cs typeface="Courier New" panose="02070309020205020404" pitchFamily="49" charset="0"/>
                </a:rPr>
                <a:t>	adding figures and text for pedagogical purposes</a:t>
              </a:r>
            </a:p>
            <a:p>
              <a:pPr marL="324000" indent="-324000">
                <a:buBlip>
                  <a:blip r:embed="rId3"/>
                </a:buBlip>
              </a:pPr>
              <a:r>
                <a:rPr lang="en-US" dirty="0">
                  <a:cs typeface="Courier New" panose="02070309020205020404" pitchFamily="49" charset="0"/>
                </a:rPr>
                <a:t>Choose the appropriate cluster, partition and resources</a:t>
              </a:r>
              <a:br>
                <a:rPr lang="en-US" dirty="0">
                  <a:cs typeface="Courier New" panose="02070309020205020404" pitchFamily="49" charset="0"/>
                </a:rPr>
              </a:br>
              <a:r>
                <a:rPr lang="en-US" dirty="0">
                  <a:cs typeface="Courier New" panose="02070309020205020404" pitchFamily="49" charset="0"/>
                </a:rPr>
                <a:t>(cores, memory, GPU)</a:t>
              </a:r>
            </a:p>
            <a:p>
              <a:pPr marL="324000" indent="-324000">
                <a:buBlip>
                  <a:blip r:embed="rId3"/>
                </a:buBlip>
              </a:pPr>
              <a:r>
                <a:rPr lang="en-US" dirty="0">
                  <a:cs typeface="Courier New" panose="02070309020205020404" pitchFamily="49" charset="0"/>
                </a:rPr>
                <a:t>User your own Python/R kernels (next slide)</a:t>
              </a:r>
            </a:p>
          </p:txBody>
        </p:sp>
        <p:sp>
          <p:nvSpPr>
            <p:cNvPr id="13" name="TextBox 12">
              <a:extLst>
                <a:ext uri="{FF2B5EF4-FFF2-40B4-BE49-F238E27FC236}">
                  <a16:creationId xmlns:a16="http://schemas.microsoft.com/office/drawing/2014/main" id="{794D014A-35E0-1DF7-514C-719712B099B2}"/>
                </a:ext>
              </a:extLst>
            </p:cNvPr>
            <p:cNvSpPr txBox="1"/>
            <p:nvPr/>
          </p:nvSpPr>
          <p:spPr>
            <a:xfrm>
              <a:off x="12578782" y="-211822"/>
              <a:ext cx="2479760" cy="338400"/>
            </a:xfrm>
            <a:prstGeom prst="rect">
              <a:avLst/>
            </a:prstGeom>
            <a:solidFill>
              <a:srgbClr val="DB6C30"/>
            </a:solidFill>
          </p:spPr>
          <p:txBody>
            <a:bodyPr wrap="square" rtlCol="0">
              <a:spAutoFit/>
            </a:bodyPr>
            <a:lstStyle/>
            <a:p>
              <a:r>
                <a:rPr lang="en-US" dirty="0" err="1"/>
                <a:t>Jupyter</a:t>
              </a:r>
              <a:r>
                <a:rPr lang="en-US" dirty="0"/>
                <a:t> Lab</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85545" y="116631"/>
            <a:ext cx="2651506" cy="5788333"/>
          </a:xfrm>
          <a:prstGeom prst="rect">
            <a:avLst/>
          </a:prstGeom>
        </p:spPr>
      </p:pic>
    </p:spTree>
    <p:extLst>
      <p:ext uri="{BB962C8B-B14F-4D97-AF65-F5344CB8AC3E}">
        <p14:creationId xmlns:p14="http://schemas.microsoft.com/office/powerpoint/2010/main" val="42425751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760376" cy="792088"/>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64</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06099" cy="1224136"/>
            <a:chOff x="340950" y="-211822"/>
            <a:chExt cx="19857709" cy="1121612"/>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783213"/>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The default kernels may not offer the R/Python/… interpreter version or packages you want</a:t>
              </a:r>
            </a:p>
            <a:p>
              <a:pPr marL="324000" indent="-324000">
                <a:buBlip>
                  <a:blip r:embed="rId3"/>
                </a:buBlip>
              </a:pPr>
              <a:r>
                <a:rPr lang="en-US" dirty="0">
                  <a:cs typeface="Courier New" panose="02070309020205020404" pitchFamily="49" charset="0"/>
                </a:rPr>
                <a:t>You can create a </a:t>
              </a:r>
              <a:r>
                <a:rPr lang="en-US" dirty="0" err="1">
                  <a:cs typeface="Courier New" panose="02070309020205020404" pitchFamily="49" charset="0"/>
                </a:rPr>
                <a:t>miniconda</a:t>
              </a:r>
              <a:r>
                <a:rPr lang="en-US" dirty="0">
                  <a:cs typeface="Courier New" panose="02070309020205020404" pitchFamily="49" charset="0"/>
                </a:rPr>
                <a:t> env and add it to your OnDemand kernels</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7207243" y="-211822"/>
              <a:ext cx="2991416" cy="338400"/>
            </a:xfrm>
            <a:prstGeom prst="rect">
              <a:avLst/>
            </a:prstGeom>
            <a:solidFill>
              <a:srgbClr val="DB6C30"/>
            </a:solidFill>
          </p:spPr>
          <p:txBody>
            <a:bodyPr wrap="square" rtlCol="0">
              <a:spAutoFit/>
            </a:bodyPr>
            <a:lstStyle/>
            <a:p>
              <a:r>
                <a:rPr lang="en-US" dirty="0"/>
                <a:t>Custom kernels</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598361" y="2624267"/>
            <a:ext cx="11112901" cy="3469029"/>
            <a:chOff x="340950" y="-211822"/>
            <a:chExt cx="19869870" cy="3046537"/>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40950" y="126577"/>
              <a:ext cx="19827550" cy="2708138"/>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cs typeface="Courier New" panose="02070309020205020404" pitchFamily="49" charset="0"/>
                </a:rPr>
                <a:t>Start </a:t>
              </a:r>
              <a:r>
                <a:rPr lang="nl-BE" dirty="0" err="1">
                  <a:cs typeface="Courier New" panose="02070309020205020404" pitchFamily="49" charset="0"/>
                </a:rPr>
                <a:t>an</a:t>
              </a:r>
              <a:r>
                <a:rPr lang="nl-BE" dirty="0">
                  <a:cs typeface="Courier New" panose="02070309020205020404" pitchFamily="49" charset="0"/>
                </a:rPr>
                <a:t> Interactive Shell</a:t>
              </a:r>
            </a:p>
            <a:p>
              <a:pPr marL="0" indent="0">
                <a:buNone/>
              </a:pPr>
              <a:r>
                <a:rPr lang="nl-BE" dirty="0">
                  <a:cs typeface="Courier New" panose="02070309020205020404" pitchFamily="49" charset="0"/>
                </a:rPr>
                <a:t>Go </a:t>
              </a:r>
              <a:r>
                <a:rPr lang="nl-BE" dirty="0" err="1">
                  <a:cs typeface="Courier New" panose="02070309020205020404" pitchFamily="49" charset="0"/>
                </a:rPr>
                <a:t>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cd ${VSC_DATA}</a:t>
              </a:r>
            </a:p>
            <a:p>
              <a:pPr marL="0" indent="0">
                <a:buNone/>
              </a:pPr>
              <a:r>
                <a:rPr lang="nl-BE" dirty="0">
                  <a:cs typeface="Courier New" panose="02070309020205020404" pitchFamily="49" charset="0"/>
                </a:rPr>
                <a:t>Download </a:t>
              </a:r>
              <a:r>
                <a:rPr lang="nl-BE" dirty="0" err="1">
                  <a:cs typeface="Courier New" panose="02070309020205020404" pitchFamily="49" charset="0"/>
                </a:rPr>
                <a:t>Miniconda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wget</a:t>
              </a:r>
              <a:r>
                <a:rPr lang="nl-BE" sz="1800" dirty="0">
                  <a:latin typeface="Courier New" panose="02070309020205020404" pitchFamily="49" charset="0"/>
                  <a:cs typeface="Courier New" panose="02070309020205020404" pitchFamily="49" charset="0"/>
                </a:rPr>
                <a:t> </a:t>
              </a:r>
              <a:r>
                <a:rPr lang="nl-BE" sz="1800" dirty="0">
                  <a:latin typeface="Courier New" panose="02070309020205020404" pitchFamily="49" charset="0"/>
                  <a:cs typeface="Courier New" panose="02070309020205020404" pitchFamily="49" charset="0"/>
                  <a:hlinkClick r:id="rId4"/>
                </a:rPr>
                <a:t>https://repo.continuum.io/miniconda/Miniconda3-latest-Linux-x86_64.sh</a:t>
              </a:r>
              <a:endParaRPr lang="nl-BE" sz="1800" dirty="0">
                <a:latin typeface="Courier New" panose="02070309020205020404" pitchFamily="49" charset="0"/>
                <a:cs typeface="Courier New" panose="02070309020205020404" pitchFamily="49" charset="0"/>
              </a:endParaRPr>
            </a:p>
            <a:p>
              <a:pPr marL="0" indent="0">
                <a:buNone/>
              </a:pPr>
              <a:r>
                <a:rPr lang="nl-BE" dirty="0" err="1">
                  <a:cs typeface="Courier New" panose="02070309020205020404" pitchFamily="49" charset="0"/>
                </a:rPr>
                <a:t>Install</a:t>
              </a:r>
              <a:r>
                <a:rPr lang="nl-BE" dirty="0">
                  <a:cs typeface="Courier New" panose="02070309020205020404" pitchFamily="49" charset="0"/>
                </a:rPr>
                <a:t> </a:t>
              </a:r>
              <a:r>
                <a:rPr lang="nl-BE" dirty="0" err="1">
                  <a:cs typeface="Courier New" panose="02070309020205020404" pitchFamily="49" charset="0"/>
                </a:rPr>
                <a:t>Miniconda</a:t>
              </a:r>
              <a:r>
                <a:rPr lang="nl-BE" dirty="0">
                  <a:cs typeface="Courier New" panose="02070309020205020404" pitchFamily="49" charset="0"/>
                </a:rPr>
                <a:t> in </a:t>
              </a:r>
              <a:r>
                <a:rPr lang="nl-BE" dirty="0" err="1">
                  <a:cs typeface="Courier New" panose="02070309020205020404" pitchFamily="49" charset="0"/>
                </a:rPr>
                <a:t>your</a:t>
              </a:r>
              <a:r>
                <a:rPr lang="nl-BE" dirty="0">
                  <a:cs typeface="Courier New" panose="02070309020205020404" pitchFamily="49" charset="0"/>
                </a:rPr>
                <a:t> VSC_DATA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bash</a:t>
              </a:r>
              <a:r>
                <a:rPr lang="nl-BE" sz="1800" dirty="0">
                  <a:latin typeface="Courier New" panose="02070309020205020404" pitchFamily="49" charset="0"/>
                  <a:cs typeface="Courier New" panose="02070309020205020404" pitchFamily="49" charset="0"/>
                </a:rPr>
                <a:t> </a:t>
              </a:r>
              <a:r>
                <a:rPr lang="it-IT" sz="1800" dirty="0">
                  <a:latin typeface="Courier New" panose="02070309020205020404" pitchFamily="49" charset="0"/>
                  <a:cs typeface="Courier New" panose="02070309020205020404" pitchFamily="49" charset="0"/>
                </a:rPr>
                <a:t>Miniconda3-latest-Linux-x86_64.sh -b –p $VSC_DATA/miniconda3</a:t>
              </a:r>
            </a:p>
            <a:p>
              <a:pPr marL="0" indent="0">
                <a:buNone/>
              </a:pPr>
              <a:r>
                <a:rPr lang="it-IT" dirty="0" err="1">
                  <a:cs typeface="Courier New" panose="02070309020205020404" pitchFamily="49" charset="0"/>
                </a:rPr>
                <a:t>Permanently</a:t>
              </a:r>
              <a:r>
                <a:rPr lang="it-IT" dirty="0">
                  <a:cs typeface="Courier New" panose="02070309020205020404" pitchFamily="49" charset="0"/>
                </a:rPr>
                <a:t> </a:t>
              </a:r>
              <a:r>
                <a:rPr lang="it-IT" dirty="0" err="1">
                  <a:cs typeface="Courier New" panose="02070309020205020404" pitchFamily="49" charset="0"/>
                </a:rPr>
                <a:t>add</a:t>
              </a:r>
              <a:r>
                <a:rPr lang="it-IT" dirty="0">
                  <a:cs typeface="Courier New" panose="02070309020205020404" pitchFamily="49" charset="0"/>
                </a:rPr>
                <a:t> the </a:t>
              </a:r>
              <a:r>
                <a:rPr lang="it-IT" dirty="0" err="1">
                  <a:cs typeface="Courier New" panose="02070309020205020404" pitchFamily="49" charset="0"/>
                </a:rPr>
                <a:t>path</a:t>
              </a:r>
              <a:r>
                <a:rPr lang="it-IT" dirty="0">
                  <a:cs typeface="Courier New" panose="02070309020205020404" pitchFamily="49" charset="0"/>
                </a:rPr>
                <a:t> to </a:t>
              </a:r>
              <a:r>
                <a:rPr lang="it-IT" dirty="0" err="1">
                  <a:cs typeface="Courier New" panose="02070309020205020404" pitchFamily="49" charset="0"/>
                </a:rPr>
                <a:t>Miniconda</a:t>
              </a:r>
              <a:r>
                <a:rPr lang="it-IT" dirty="0">
                  <a:cs typeface="Courier New" panose="02070309020205020404" pitchFamily="49" charset="0"/>
                </a:rPr>
                <a:t> to </a:t>
              </a:r>
              <a:r>
                <a:rPr lang="it-IT" dirty="0" err="1">
                  <a:cs typeface="Courier New" panose="02070309020205020404" pitchFamily="49" charset="0"/>
                </a:rPr>
                <a:t>your</a:t>
              </a:r>
              <a:r>
                <a:rPr lang="it-IT" dirty="0">
                  <a:cs typeface="Courier New" panose="02070309020205020404" pitchFamily="49" charset="0"/>
                </a:rPr>
                <a:t> </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bashrc</a:t>
              </a:r>
              <a:br>
                <a:rPr lang="it-IT" sz="1800" dirty="0">
                  <a:latin typeface="Courier New" panose="02070309020205020404" pitchFamily="49" charset="0"/>
                  <a:cs typeface="Courier New" panose="02070309020205020404" pitchFamily="49" charset="0"/>
                </a:rPr>
              </a:br>
              <a:r>
                <a:rPr lang="nl-BE" sz="18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1800" dirty="0" err="1">
                  <a:solidFill>
                    <a:srgbClr val="4E5865"/>
                  </a:solidFill>
                  <a:latin typeface="Courier New" panose="02070309020205020404" pitchFamily="49" charset="0"/>
                  <a:cs typeface="Courier New" panose="02070309020205020404" pitchFamily="49" charset="0"/>
                </a:rPr>
                <a:t>bashrc</a:t>
              </a:r>
              <a:endParaRPr lang="nl-BE" sz="1800"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6736995" y="-211822"/>
              <a:ext cx="3473825" cy="324351"/>
            </a:xfrm>
            <a:prstGeom prst="rect">
              <a:avLst/>
            </a:prstGeom>
            <a:solidFill>
              <a:srgbClr val="DB6C30"/>
            </a:solidFill>
          </p:spPr>
          <p:txBody>
            <a:bodyPr wrap="square" rtlCol="0">
              <a:spAutoFit/>
            </a:bodyPr>
            <a:lstStyle/>
            <a:p>
              <a:r>
                <a:rPr lang="en-US" dirty="0"/>
                <a:t>Step 1: </a:t>
              </a:r>
              <a:r>
                <a:rPr lang="en-US" dirty="0" err="1"/>
                <a:t>Miniconda</a:t>
              </a:r>
              <a:endParaRPr lang="nl-BE" dirty="0"/>
            </a:p>
          </p:txBody>
        </p:sp>
      </p:grpSp>
    </p:spTree>
    <p:extLst>
      <p:ext uri="{BB962C8B-B14F-4D97-AF65-F5344CB8AC3E}">
        <p14:creationId xmlns:p14="http://schemas.microsoft.com/office/powerpoint/2010/main" val="330486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760376" cy="792088"/>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65</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06099" cy="2304255"/>
            <a:chOff x="340950" y="-211822"/>
            <a:chExt cx="19857709" cy="211127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1772871"/>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cs typeface="Courier New" panose="02070309020205020404" pitchFamily="49" charset="0"/>
                </a:rPr>
                <a:t>Create a new environment </a:t>
              </a:r>
              <a:r>
                <a:rPr lang="nl-BE" dirty="0">
                  <a:latin typeface="Courier New" panose="02070309020205020404" pitchFamily="49" charset="0"/>
                  <a:cs typeface="Courier New" panose="02070309020205020404" pitchFamily="49" charset="0"/>
                </a:rPr>
                <a:t>&lt;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en-US" dirty="0">
                  <a:cs typeface="Courier New" panose="02070309020205020404" pitchFamily="49" charset="0"/>
                </a:rPr>
                <a:t>with all packages you need, e.g.</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create</a:t>
              </a:r>
              <a:r>
                <a:rPr lang="nl-BE" dirty="0">
                  <a:latin typeface="Courier New" panose="02070309020205020404" pitchFamily="49" charset="0"/>
                  <a:cs typeface="Courier New" panose="02070309020205020404" pitchFamily="49" charset="0"/>
                </a:rPr>
                <a:t> --name=&lt;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nl-BE" dirty="0" err="1">
                  <a:latin typeface="Courier New" panose="02070309020205020404" pitchFamily="49" charset="0"/>
                  <a:cs typeface="Courier New" panose="02070309020205020404" pitchFamily="49" charset="0"/>
                </a:rPr>
                <a:t>numpy</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scipy</a:t>
              </a:r>
              <a:r>
                <a:rPr lang="nl-BE" dirty="0">
                  <a:latin typeface="Courier New" panose="02070309020205020404" pitchFamily="49" charset="0"/>
                  <a:cs typeface="Courier New" panose="02070309020205020404" pitchFamily="49" charset="0"/>
                </a:rPr>
                <a:t> …</a:t>
              </a:r>
              <a:br>
                <a:rPr lang="nl-BE" dirty="0">
                  <a:latin typeface="Courier New" panose="02070309020205020404" pitchFamily="49" charset="0"/>
                  <a:cs typeface="Courier New" panose="02070309020205020404" pitchFamily="49" charset="0"/>
                </a:rPr>
              </a:br>
              <a:r>
                <a:rPr lang="en-US" dirty="0">
                  <a:cs typeface="Courier New" panose="02070309020205020404" pitchFamily="49" charset="0"/>
                </a:rPr>
                <a:t>Enable your new environment</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source </a:t>
              </a:r>
              <a:r>
                <a:rPr lang="nl-BE" dirty="0" err="1">
                  <a:latin typeface="Courier New" panose="02070309020205020404" pitchFamily="49" charset="0"/>
                  <a:cs typeface="Courier New" panose="02070309020205020404" pitchFamily="49" charset="0"/>
                </a:rPr>
                <a:t>activate</a:t>
              </a:r>
              <a:r>
                <a:rPr lang="nl-BE" dirty="0">
                  <a:latin typeface="Courier New" panose="02070309020205020404" pitchFamily="49" charset="0"/>
                  <a:cs typeface="Courier New" panose="02070309020205020404" pitchFamily="49" charset="0"/>
                </a:rPr>
                <a:t>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br>
                <a:rPr lang="nl-BE" dirty="0">
                  <a:latin typeface="Courier New" panose="02070309020205020404" pitchFamily="49" charset="0"/>
                  <a:cs typeface="Courier New" panose="02070309020205020404" pitchFamily="49" charset="0"/>
                </a:rPr>
              </a:br>
              <a:r>
                <a:rPr lang="nl-BE" dirty="0" err="1">
                  <a:cs typeface="Courier New" panose="02070309020205020404" pitchFamily="49" charset="0"/>
                </a:rPr>
                <a:t>Add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a:t>
              </a:r>
              <a:r>
                <a:rPr lang="nl-BE" dirty="0" err="1">
                  <a:cs typeface="Courier New" panose="02070309020205020404" pitchFamily="49" charset="0"/>
                </a:rPr>
                <a:t>ipykernel</a:t>
              </a:r>
              <a:r>
                <a:rPr lang="nl-BE" dirty="0">
                  <a:cs typeface="Courier New" panose="02070309020205020404" pitchFamily="49" charset="0"/>
                </a:rPr>
                <a:t> package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-c </a:t>
              </a:r>
              <a:r>
                <a:rPr lang="nl-BE" dirty="0" err="1">
                  <a:latin typeface="Courier New" panose="02070309020205020404" pitchFamily="49" charset="0"/>
                  <a:cs typeface="Courier New" panose="02070309020205020404" pitchFamily="49" charset="0"/>
                </a:rPr>
                <a:t>conda-forge</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ipykernel</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5147238" y="-211822"/>
              <a:ext cx="5051421" cy="338400"/>
            </a:xfrm>
            <a:prstGeom prst="rect">
              <a:avLst/>
            </a:prstGeom>
            <a:solidFill>
              <a:srgbClr val="DB6C30"/>
            </a:solidFill>
          </p:spPr>
          <p:txBody>
            <a:bodyPr wrap="square" rtlCol="0">
              <a:spAutoFit/>
            </a:bodyPr>
            <a:lstStyle/>
            <a:p>
              <a:r>
                <a:rPr lang="en-US" dirty="0"/>
                <a:t>Step 2: Environment setup</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625681" y="3645024"/>
            <a:ext cx="11103810" cy="1156053"/>
            <a:chOff x="385705" y="1839744"/>
            <a:chExt cx="19853615" cy="1059230"/>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85705" y="2178143"/>
              <a:ext cx="19827550" cy="720831"/>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latin typeface="Courier New" panose="02070309020205020404" pitchFamily="49" charset="0"/>
                  <a:cs typeface="Courier New" panose="02070309020205020404" pitchFamily="49" charset="0"/>
                </a:rPr>
                <a:t>$ python -m </a:t>
              </a:r>
              <a:r>
                <a:rPr lang="nl-BE" dirty="0" err="1">
                  <a:latin typeface="Courier New" panose="02070309020205020404" pitchFamily="49" charset="0"/>
                  <a:cs typeface="Courier New" panose="02070309020205020404" pitchFamily="49" charset="0"/>
                </a:rPr>
                <a:t>ipykernel</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--user --</a:t>
              </a:r>
              <a:r>
                <a:rPr lang="nl-BE" dirty="0" err="1">
                  <a:latin typeface="Courier New" panose="02070309020205020404" pitchFamily="49" charset="0"/>
                  <a:cs typeface="Courier New" panose="02070309020205020404" pitchFamily="49" charset="0"/>
                </a:rPr>
                <a:t>env</a:t>
              </a:r>
              <a:r>
                <a:rPr lang="nl-BE" dirty="0">
                  <a:latin typeface="Courier New" panose="02070309020205020404" pitchFamily="49" charset="0"/>
                  <a:cs typeface="Courier New" panose="02070309020205020404" pitchFamily="49" charset="0"/>
                </a:rPr>
                <a:t> PYTHONPATH "" \</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--display-name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p>
          </p:txBody>
        </p:sp>
        <p:sp>
          <p:nvSpPr>
            <p:cNvPr id="9" name="TextBox 8">
              <a:extLst>
                <a:ext uri="{FF2B5EF4-FFF2-40B4-BE49-F238E27FC236}">
                  <a16:creationId xmlns:a16="http://schemas.microsoft.com/office/drawing/2014/main" id="{A860ED43-CBEA-5067-CCFC-773E2B5DB310}"/>
                </a:ext>
              </a:extLst>
            </p:cNvPr>
            <p:cNvSpPr txBox="1"/>
            <p:nvPr/>
          </p:nvSpPr>
          <p:spPr>
            <a:xfrm>
              <a:off x="14930399" y="1839744"/>
              <a:ext cx="5308921" cy="338400"/>
            </a:xfrm>
            <a:prstGeom prst="rect">
              <a:avLst/>
            </a:prstGeom>
            <a:solidFill>
              <a:srgbClr val="DB6C30"/>
            </a:solidFill>
          </p:spPr>
          <p:txBody>
            <a:bodyPr wrap="square" rtlCol="0">
              <a:spAutoFit/>
            </a:bodyPr>
            <a:lstStyle/>
            <a:p>
              <a:r>
                <a:rPr lang="en-US" dirty="0"/>
                <a:t>Step 3: Register your kernel</a:t>
              </a:r>
              <a:endParaRPr lang="nl-BE" dirty="0"/>
            </a:p>
          </p:txBody>
        </p:sp>
      </p:grpSp>
      <p:sp>
        <p:nvSpPr>
          <p:cNvPr id="3" name="Tijdelijke aanduiding voor inhoud 2">
            <a:extLst>
              <a:ext uri="{FF2B5EF4-FFF2-40B4-BE49-F238E27FC236}">
                <a16:creationId xmlns:a16="http://schemas.microsoft.com/office/drawing/2014/main" id="{45B5E082-EE51-25B9-D829-1934618D07C8}"/>
              </a:ext>
            </a:extLst>
          </p:cNvPr>
          <p:cNvSpPr txBox="1">
            <a:spLocks/>
          </p:cNvSpPr>
          <p:nvPr/>
        </p:nvSpPr>
        <p:spPr>
          <a:xfrm>
            <a:off x="627693" y="5397053"/>
            <a:ext cx="11089232" cy="786723"/>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err="1">
                <a:cs typeface="Courier New" panose="02070309020205020404" pitchFamily="49" charset="0"/>
              </a:rPr>
              <a:t>Now</a:t>
            </a:r>
            <a:r>
              <a:rPr lang="nl-BE" dirty="0">
                <a:cs typeface="Courier New" panose="02070309020205020404" pitchFamily="49" charset="0"/>
              </a:rPr>
              <a:t> start a new </a:t>
            </a:r>
            <a:r>
              <a:rPr lang="nl-BE" dirty="0" err="1">
                <a:cs typeface="Courier New" panose="02070309020205020404" pitchFamily="49" charset="0"/>
              </a:rPr>
              <a:t>Jupyter</a:t>
            </a:r>
            <a:r>
              <a:rPr lang="nl-BE" dirty="0">
                <a:cs typeface="Courier New" panose="02070309020205020404" pitchFamily="49" charset="0"/>
              </a:rPr>
              <a:t> Lab </a:t>
            </a:r>
            <a:r>
              <a:rPr lang="nl-BE" dirty="0" err="1">
                <a:cs typeface="Courier New" panose="02070309020205020404" pitchFamily="49" charset="0"/>
              </a:rPr>
              <a:t>session</a:t>
            </a:r>
            <a:endParaRPr lang="nl-BE" dirty="0">
              <a:cs typeface="Courier New" panose="02070309020205020404" pitchFamily="49" charset="0"/>
            </a:endParaRPr>
          </a:p>
          <a:p>
            <a:pPr marL="0" indent="0">
              <a:buNone/>
            </a:pPr>
            <a:r>
              <a:rPr lang="nl-BE" dirty="0" err="1">
                <a:cs typeface="Courier New" panose="02070309020205020404" pitchFamily="49" charset="0"/>
              </a:rPr>
              <a:t>Your</a:t>
            </a:r>
            <a:r>
              <a:rPr lang="nl-BE" dirty="0">
                <a:cs typeface="Courier New" panose="02070309020205020404" pitchFamily="49" charset="0"/>
              </a:rPr>
              <a:t> new </a:t>
            </a:r>
            <a:r>
              <a:rPr lang="nl-BE" dirty="0" err="1">
                <a:cs typeface="Courier New" panose="02070309020205020404" pitchFamily="49" charset="0"/>
              </a:rPr>
              <a:t>kernel</a:t>
            </a:r>
            <a:r>
              <a:rPr lang="nl-BE" dirty="0">
                <a:cs typeface="Courier New" panose="02070309020205020404" pitchFamily="49" charset="0"/>
              </a:rPr>
              <a:t> </a:t>
            </a:r>
            <a:r>
              <a:rPr lang="nl-BE" dirty="0" err="1">
                <a:cs typeface="Courier New" panose="02070309020205020404" pitchFamily="49" charset="0"/>
              </a:rPr>
              <a:t>should</a:t>
            </a:r>
            <a:r>
              <a:rPr lang="nl-BE" dirty="0">
                <a:cs typeface="Courier New" panose="02070309020205020404" pitchFamily="49" charset="0"/>
              </a:rPr>
              <a:t> </a:t>
            </a:r>
            <a:r>
              <a:rPr lang="nl-BE" dirty="0" err="1">
                <a:cs typeface="Courier New" panose="02070309020205020404" pitchFamily="49" charset="0"/>
              </a:rPr>
              <a:t>be</a:t>
            </a:r>
            <a:r>
              <a:rPr lang="nl-BE" dirty="0">
                <a:cs typeface="Courier New" panose="02070309020205020404" pitchFamily="49" charset="0"/>
              </a:rPr>
              <a:t> </a:t>
            </a:r>
            <a:r>
              <a:rPr lang="nl-BE" dirty="0" err="1">
                <a:cs typeface="Courier New" panose="02070309020205020404" pitchFamily="49" charset="0"/>
              </a:rPr>
              <a:t>available</a:t>
            </a:r>
            <a:r>
              <a:rPr lang="nl-BE" dirty="0">
                <a:cs typeface="Courier New" panose="02070309020205020404" pitchFamily="49" charset="0"/>
              </a:rPr>
              <a:t> </a:t>
            </a:r>
            <a:r>
              <a:rPr lang="nl-BE" dirty="0" err="1">
                <a:cs typeface="Courier New" panose="02070309020205020404" pitchFamily="49" charset="0"/>
              </a:rPr>
              <a:t>there</a:t>
            </a:r>
            <a:endParaRPr lang="nl-BE" dirty="0">
              <a:cs typeface="Courier New" panose="02070309020205020404" pitchFamily="49" charset="0"/>
            </a:endParaRPr>
          </a:p>
        </p:txBody>
      </p:sp>
      <p:sp>
        <p:nvSpPr>
          <p:cNvPr id="10" name="TextBox 9">
            <a:extLst>
              <a:ext uri="{FF2B5EF4-FFF2-40B4-BE49-F238E27FC236}">
                <a16:creationId xmlns:a16="http://schemas.microsoft.com/office/drawing/2014/main" id="{7C0A0086-0C17-C951-1205-2817B5062F51}"/>
              </a:ext>
            </a:extLst>
          </p:cNvPr>
          <p:cNvSpPr txBox="1"/>
          <p:nvPr/>
        </p:nvSpPr>
        <p:spPr>
          <a:xfrm>
            <a:off x="8616280" y="5023277"/>
            <a:ext cx="3122271" cy="369333"/>
          </a:xfrm>
          <a:prstGeom prst="rect">
            <a:avLst/>
          </a:prstGeom>
          <a:solidFill>
            <a:srgbClr val="DB6C30"/>
          </a:solidFill>
        </p:spPr>
        <p:txBody>
          <a:bodyPr wrap="square" rtlCol="0">
            <a:spAutoFit/>
          </a:bodyPr>
          <a:lstStyle/>
          <a:p>
            <a:r>
              <a:rPr lang="en-US" dirty="0"/>
              <a:t>Step 4: Launching </a:t>
            </a:r>
            <a:r>
              <a:rPr lang="en-US" dirty="0" err="1"/>
              <a:t>JupyterLab</a:t>
            </a:r>
            <a:endParaRPr lang="nl-BE" dirty="0"/>
          </a:p>
        </p:txBody>
      </p:sp>
    </p:spTree>
    <p:extLst>
      <p:ext uri="{BB962C8B-B14F-4D97-AF65-F5344CB8AC3E}">
        <p14:creationId xmlns:p14="http://schemas.microsoft.com/office/powerpoint/2010/main" val="17158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C9A08-5877-3291-0EFC-6D44A8B9C00E}"/>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E54BCEFA-4645-256E-5202-33E9C3319B83}"/>
              </a:ext>
            </a:extLst>
          </p:cNvPr>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noVNC</a:t>
            </a:r>
            <a:r>
              <a:rPr lang="en-US" altLang="en-US" sz="3200" dirty="0"/>
              <a:t> Desktop</a:t>
            </a:r>
            <a:endParaRPr lang="pl-PL" altLang="en-US" sz="3200" dirty="0"/>
          </a:p>
        </p:txBody>
      </p:sp>
      <p:pic>
        <p:nvPicPr>
          <p:cNvPr id="4" name="Picture 3" descr="Logo, icon&#10;&#10;Description automatically generated">
            <a:extLst>
              <a:ext uri="{FF2B5EF4-FFF2-40B4-BE49-F238E27FC236}">
                <a16:creationId xmlns:a16="http://schemas.microsoft.com/office/drawing/2014/main" id="{3A99DFCA-D85F-D20E-57ED-EC2AE92EF9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a:extLst>
              <a:ext uri="{FF2B5EF4-FFF2-40B4-BE49-F238E27FC236}">
                <a16:creationId xmlns:a16="http://schemas.microsoft.com/office/drawing/2014/main" id="{93C33A83-5C5F-F2CE-9EF5-12819E34B1D5}"/>
              </a:ext>
            </a:extLst>
          </p:cNvPr>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66</a:t>
            </a:fld>
            <a:endParaRPr lang="nl-BE" sz="900" dirty="0">
              <a:solidFill>
                <a:schemeClr val="bg1"/>
              </a:solidFill>
            </a:endParaRPr>
          </a:p>
        </p:txBody>
      </p:sp>
      <p:grpSp>
        <p:nvGrpSpPr>
          <p:cNvPr id="14" name="Group 13">
            <a:extLst>
              <a:ext uri="{FF2B5EF4-FFF2-40B4-BE49-F238E27FC236}">
                <a16:creationId xmlns:a16="http://schemas.microsoft.com/office/drawing/2014/main" id="{E6D289A7-1562-4383-3707-A25986324F00}"/>
              </a:ext>
            </a:extLst>
          </p:cNvPr>
          <p:cNvGrpSpPr/>
          <p:nvPr/>
        </p:nvGrpSpPr>
        <p:grpSpPr>
          <a:xfrm>
            <a:off x="475712" y="1135380"/>
            <a:ext cx="5871439" cy="3301733"/>
            <a:chOff x="340950" y="-211822"/>
            <a:chExt cx="14717592" cy="3025206"/>
          </a:xfrm>
        </p:grpSpPr>
        <p:sp>
          <p:nvSpPr>
            <p:cNvPr id="7" name="Tijdelijke aanduiding voor inhoud 2">
              <a:extLst>
                <a:ext uri="{FF2B5EF4-FFF2-40B4-BE49-F238E27FC236}">
                  <a16:creationId xmlns:a16="http://schemas.microsoft.com/office/drawing/2014/main" id="{458C31FB-FBAF-4885-7A13-D6D3DE1D4B31}"/>
                </a:ext>
              </a:extLst>
            </p:cNvPr>
            <p:cNvSpPr txBox="1">
              <a:spLocks/>
            </p:cNvSpPr>
            <p:nvPr/>
          </p:nvSpPr>
          <p:spPr>
            <a:xfrm>
              <a:off x="340950" y="126577"/>
              <a:ext cx="14689867" cy="2686807"/>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Ideal for apps with GUI</a:t>
              </a:r>
            </a:p>
            <a:p>
              <a:pPr marL="324000" indent="-324000">
                <a:buBlip>
                  <a:blip r:embed="rId3"/>
                </a:buBlip>
              </a:pPr>
              <a:r>
                <a:rPr lang="en-US" dirty="0">
                  <a:cs typeface="Courier New" panose="02070309020205020404" pitchFamily="49" charset="0"/>
                </a:rPr>
                <a:t>Replacement for </a:t>
              </a:r>
              <a:r>
                <a:rPr lang="en-US" dirty="0" err="1">
                  <a:cs typeface="Courier New" panose="02070309020205020404" pitchFamily="49" charset="0"/>
                </a:rPr>
                <a:t>NoMachine</a:t>
              </a:r>
              <a:r>
                <a:rPr lang="en-US" dirty="0">
                  <a:cs typeface="Courier New" panose="02070309020205020404" pitchFamily="49" charset="0"/>
                </a:rPr>
                <a:t>/NX</a:t>
              </a:r>
            </a:p>
            <a:p>
              <a:pPr marL="324000" indent="-324000">
                <a:buBlip>
                  <a:blip r:embed="rId3"/>
                </a:buBlip>
              </a:pPr>
              <a:r>
                <a:rPr lang="en-US" dirty="0">
                  <a:cs typeface="Courier New" panose="02070309020205020404" pitchFamily="49" charset="0"/>
                </a:rPr>
                <a:t>Minimalistic Terminal (different from login node)</a:t>
              </a:r>
            </a:p>
            <a:p>
              <a:pPr marL="324000" indent="-324000">
                <a:buBlip>
                  <a:blip r:embed="rId3"/>
                </a:buBlip>
              </a:pPr>
              <a:r>
                <a:rPr lang="en-US" dirty="0">
                  <a:cs typeface="Courier New" panose="02070309020205020404" pitchFamily="49" charset="0"/>
                </a:rPr>
                <a:t>Load (graphical) modules in Terminal, e.g. MATLAB, Fluent, </a:t>
              </a:r>
              <a:r>
                <a:rPr lang="en-US" dirty="0" err="1">
                  <a:cs typeface="Courier New" panose="02070309020205020404" pitchFamily="49" charset="0"/>
                </a:rPr>
                <a:t>ncview</a:t>
              </a:r>
              <a:r>
                <a:rPr lang="en-US" dirty="0">
                  <a:cs typeface="Courier New" panose="02070309020205020404" pitchFamily="49" charset="0"/>
                </a:rPr>
                <a:t>, </a:t>
              </a:r>
              <a:r>
                <a:rPr lang="en-US" dirty="0" err="1">
                  <a:cs typeface="Courier New" panose="02070309020205020404" pitchFamily="49" charset="0"/>
                </a:rPr>
                <a:t>VisIt</a:t>
              </a:r>
              <a:r>
                <a:rPr lang="en-US" dirty="0">
                  <a:cs typeface="Courier New" panose="02070309020205020404" pitchFamily="49" charset="0"/>
                </a:rPr>
                <a:t>, …</a:t>
              </a:r>
            </a:p>
            <a:p>
              <a:pPr marL="324000" indent="-324000">
                <a:buBlip>
                  <a:blip r:embed="rId3"/>
                </a:buBlip>
              </a:pPr>
              <a:r>
                <a:rPr lang="en-US" dirty="0">
                  <a:cs typeface="Courier New" panose="02070309020205020404" pitchFamily="49" charset="0"/>
                </a:rPr>
                <a:t>Mousepad: basic file editor</a:t>
              </a:r>
            </a:p>
            <a:p>
              <a:pPr marL="324000" indent="-324000">
                <a:buBlip>
                  <a:blip r:embed="rId3"/>
                </a:buBlip>
              </a:pPr>
              <a:endParaRPr lang="en-US" dirty="0">
                <a:cs typeface="Courier New" panose="02070309020205020404" pitchFamily="49" charset="0"/>
              </a:endParaRPr>
            </a:p>
          </p:txBody>
        </p:sp>
        <p:sp>
          <p:nvSpPr>
            <p:cNvPr id="13" name="TextBox 12">
              <a:extLst>
                <a:ext uri="{FF2B5EF4-FFF2-40B4-BE49-F238E27FC236}">
                  <a16:creationId xmlns:a16="http://schemas.microsoft.com/office/drawing/2014/main" id="{158E058B-4C78-A675-CF82-4B612A6F9276}"/>
                </a:ext>
              </a:extLst>
            </p:cNvPr>
            <p:cNvSpPr txBox="1"/>
            <p:nvPr/>
          </p:nvSpPr>
          <p:spPr>
            <a:xfrm>
              <a:off x="12578782" y="-211822"/>
              <a:ext cx="2479760" cy="338400"/>
            </a:xfrm>
            <a:prstGeom prst="rect">
              <a:avLst/>
            </a:prstGeom>
            <a:solidFill>
              <a:srgbClr val="DB6C30"/>
            </a:solidFill>
          </p:spPr>
          <p:txBody>
            <a:bodyPr wrap="square" rtlCol="0">
              <a:spAutoFit/>
            </a:bodyPr>
            <a:lstStyle/>
            <a:p>
              <a:r>
                <a:rPr lang="en-US" dirty="0"/>
                <a:t>Desktop</a:t>
              </a:r>
              <a:endParaRPr lang="nl-BE" dirty="0"/>
            </a:p>
          </p:txBody>
        </p:sp>
      </p:grpSp>
      <p:pic>
        <p:nvPicPr>
          <p:cNvPr id="5" name="Picture 4">
            <a:extLst>
              <a:ext uri="{FF2B5EF4-FFF2-40B4-BE49-F238E27FC236}">
                <a16:creationId xmlns:a16="http://schemas.microsoft.com/office/drawing/2014/main" id="{454DA44A-B000-1FAA-F2CA-F6552BA1188C}"/>
              </a:ext>
            </a:extLst>
          </p:cNvPr>
          <p:cNvPicPr>
            <a:picLocks noChangeAspect="1"/>
          </p:cNvPicPr>
          <p:nvPr/>
        </p:nvPicPr>
        <p:blipFill>
          <a:blip r:embed="rId4"/>
          <a:stretch>
            <a:fillRect/>
          </a:stretch>
        </p:blipFill>
        <p:spPr>
          <a:xfrm>
            <a:off x="6668163" y="1162398"/>
            <a:ext cx="5371525" cy="4354833"/>
          </a:xfrm>
          <a:prstGeom prst="rect">
            <a:avLst/>
          </a:prstGeom>
        </p:spPr>
      </p:pic>
    </p:spTree>
    <p:extLst>
      <p:ext uri="{BB962C8B-B14F-4D97-AF65-F5344CB8AC3E}">
        <p14:creationId xmlns:p14="http://schemas.microsoft.com/office/powerpoint/2010/main" val="30396916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67</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apps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grpSp>
        <p:nvGrpSpPr>
          <p:cNvPr id="21" name="Group 20">
            <a:extLst>
              <a:ext uri="{FF2B5EF4-FFF2-40B4-BE49-F238E27FC236}">
                <a16:creationId xmlns:a16="http://schemas.microsoft.com/office/drawing/2014/main" id="{24C33FD9-9653-A2B0-80FF-70CFD5550831}"/>
              </a:ext>
            </a:extLst>
          </p:cNvPr>
          <p:cNvGrpSpPr/>
          <p:nvPr/>
        </p:nvGrpSpPr>
        <p:grpSpPr>
          <a:xfrm>
            <a:off x="897076" y="1402095"/>
            <a:ext cx="10155502" cy="1574847"/>
            <a:chOff x="1577710" y="1494475"/>
            <a:chExt cx="10155502" cy="1574847"/>
          </a:xfrm>
        </p:grpSpPr>
        <p:sp>
          <p:nvSpPr>
            <p:cNvPr id="17" name="Tijdelijke aanduiding voor inhoud 2">
              <a:extLst>
                <a:ext uri="{FF2B5EF4-FFF2-40B4-BE49-F238E27FC236}">
                  <a16:creationId xmlns:a16="http://schemas.microsoft.com/office/drawing/2014/main" id="{7D7FB31D-53C8-92BD-64D4-C141A6D75776}"/>
                </a:ext>
              </a:extLst>
            </p:cNvPr>
            <p:cNvSpPr txBox="1">
              <a:spLocks/>
            </p:cNvSpPr>
            <p:nvPr/>
          </p:nvSpPr>
          <p:spPr>
            <a:xfrm>
              <a:off x="3188860" y="1494475"/>
              <a:ext cx="8544352" cy="1574847"/>
            </a:xfrm>
            <a:prstGeom prst="rect">
              <a:avLst/>
            </a:prstGeom>
            <a:ln w="28575">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Visual Studio Code server as a job</a:t>
              </a:r>
            </a:p>
            <a:p>
              <a:pPr marL="0" indent="0">
                <a:buNone/>
              </a:pPr>
              <a:r>
                <a:rPr lang="en-US" dirty="0"/>
                <a:t>Develop, deploy and debug your workflow directly on HPC</a:t>
              </a:r>
            </a:p>
            <a:p>
              <a:pPr marL="0" indent="0">
                <a:buNone/>
              </a:pPr>
              <a:r>
                <a:rPr lang="en-US" dirty="0"/>
                <a:t>Use of the interactive partitions is free of charge and is a good choice</a:t>
              </a:r>
            </a:p>
            <a:p>
              <a:pPr marL="0" indent="0">
                <a:buNone/>
              </a:pPr>
              <a:r>
                <a:rPr lang="en-US" dirty="0"/>
                <a:t>Supports many languages + </a:t>
              </a:r>
              <a:r>
                <a:rPr lang="en-US" dirty="0" err="1"/>
                <a:t>Github</a:t>
              </a:r>
              <a:r>
                <a:rPr lang="en-US" dirty="0"/>
                <a:t> integration</a:t>
              </a:r>
            </a:p>
          </p:txBody>
        </p:sp>
        <p:pic>
          <p:nvPicPr>
            <p:cNvPr id="5" name="Picture 4">
              <a:extLst>
                <a:ext uri="{FF2B5EF4-FFF2-40B4-BE49-F238E27FC236}">
                  <a16:creationId xmlns:a16="http://schemas.microsoft.com/office/drawing/2014/main" id="{1A140DB8-1C69-4BD9-2433-4633A86C68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77710" y="1541109"/>
              <a:ext cx="1450943" cy="1424799"/>
            </a:xfrm>
            <a:prstGeom prst="rect">
              <a:avLst/>
            </a:prstGeom>
          </p:spPr>
        </p:pic>
      </p:grpSp>
      <p:grpSp>
        <p:nvGrpSpPr>
          <p:cNvPr id="23" name="Group 22">
            <a:extLst>
              <a:ext uri="{FF2B5EF4-FFF2-40B4-BE49-F238E27FC236}">
                <a16:creationId xmlns:a16="http://schemas.microsoft.com/office/drawing/2014/main" id="{FD42A31F-EA75-367D-0408-91535F5568A3}"/>
              </a:ext>
            </a:extLst>
          </p:cNvPr>
          <p:cNvGrpSpPr/>
          <p:nvPr/>
        </p:nvGrpSpPr>
        <p:grpSpPr>
          <a:xfrm>
            <a:off x="986719" y="3222267"/>
            <a:ext cx="10065859" cy="1325936"/>
            <a:chOff x="986719" y="3259359"/>
            <a:chExt cx="10065859" cy="132593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2508226" y="3259359"/>
              <a:ext cx="8544352" cy="1321769"/>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RStudio IDE as a job</a:t>
              </a:r>
              <a:endParaRPr lang="nl-BE" dirty="0"/>
            </a:p>
            <a:p>
              <a:pPr marL="0" indent="0">
                <a:buNone/>
              </a:pPr>
              <a:r>
                <a:rPr lang="nl-BE" dirty="0" err="1"/>
                <a:t>Install</a:t>
              </a:r>
              <a:r>
                <a:rPr lang="nl-BE" dirty="0"/>
                <a:t> </a:t>
              </a:r>
              <a:r>
                <a:rPr lang="nl-BE" dirty="0" err="1"/>
                <a:t>your</a:t>
              </a:r>
              <a:r>
                <a:rPr lang="nl-BE" dirty="0"/>
                <a:t> </a:t>
              </a:r>
              <a:r>
                <a:rPr lang="nl-BE" dirty="0" err="1"/>
                <a:t>own</a:t>
              </a:r>
              <a:r>
                <a:rPr lang="nl-BE" dirty="0"/>
                <a:t> packages in VSC_DATA</a:t>
              </a:r>
              <a:endParaRPr lang="en-US" dirty="0"/>
            </a:p>
          </p:txBody>
        </p:sp>
        <p:pic>
          <p:nvPicPr>
            <p:cNvPr id="14" name="Picture 13">
              <a:extLst>
                <a:ext uri="{FF2B5EF4-FFF2-40B4-BE49-F238E27FC236}">
                  <a16:creationId xmlns:a16="http://schemas.microsoft.com/office/drawing/2014/main" id="{6718339F-625D-0059-D483-FAB81C13AC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6719" y="3341896"/>
              <a:ext cx="1249129" cy="1243399"/>
            </a:xfrm>
            <a:prstGeom prst="rect">
              <a:avLst/>
            </a:prstGeom>
          </p:spPr>
        </p:pic>
      </p:grpSp>
      <p:grpSp>
        <p:nvGrpSpPr>
          <p:cNvPr id="24" name="Group 23">
            <a:extLst>
              <a:ext uri="{FF2B5EF4-FFF2-40B4-BE49-F238E27FC236}">
                <a16:creationId xmlns:a16="http://schemas.microsoft.com/office/drawing/2014/main" id="{C09B9ECB-2319-58B0-FB77-F8003BBCC514}"/>
              </a:ext>
            </a:extLst>
          </p:cNvPr>
          <p:cNvGrpSpPr/>
          <p:nvPr/>
        </p:nvGrpSpPr>
        <p:grpSpPr>
          <a:xfrm>
            <a:off x="986719" y="4857867"/>
            <a:ext cx="10065859" cy="1249130"/>
            <a:chOff x="986719" y="4857867"/>
            <a:chExt cx="10065859" cy="1249130"/>
          </a:xfrm>
        </p:grpSpPr>
        <p:pic>
          <p:nvPicPr>
            <p:cNvPr id="16" name="Picture 15">
              <a:extLst>
                <a:ext uri="{FF2B5EF4-FFF2-40B4-BE49-F238E27FC236}">
                  <a16:creationId xmlns:a16="http://schemas.microsoft.com/office/drawing/2014/main" id="{ED840B4E-2245-3FEA-C5BC-F12169E44C3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6719" y="4857868"/>
              <a:ext cx="1249129" cy="1249129"/>
            </a:xfrm>
            <a:prstGeom prst="rect">
              <a:avLst/>
            </a:prstGeom>
          </p:spPr>
        </p:pic>
        <p:sp>
          <p:nvSpPr>
            <p:cNvPr id="18" name="Tijdelijke aanduiding voor inhoud 2">
              <a:extLst>
                <a:ext uri="{FF2B5EF4-FFF2-40B4-BE49-F238E27FC236}">
                  <a16:creationId xmlns:a16="http://schemas.microsoft.com/office/drawing/2014/main" id="{A2D3978A-B9C3-D1F9-D205-7CCCEDA47F0B}"/>
                </a:ext>
              </a:extLst>
            </p:cNvPr>
            <p:cNvSpPr txBox="1">
              <a:spLocks/>
            </p:cNvSpPr>
            <p:nvPr/>
          </p:nvSpPr>
          <p:spPr>
            <a:xfrm>
              <a:off x="2508226" y="4857867"/>
              <a:ext cx="8544352" cy="1249129"/>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Track machine learning metrics and visualize data during the workflow</a:t>
              </a:r>
            </a:p>
            <a:p>
              <a:pPr marL="0" indent="0">
                <a:buNone/>
              </a:pPr>
              <a:r>
                <a:rPr lang="en-US" dirty="0"/>
                <a:t>You need to provide a log folder</a:t>
              </a:r>
            </a:p>
          </p:txBody>
        </p:sp>
      </p:grpSp>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A2887-D3DE-960E-2B63-3ACB78A3A04B}"/>
            </a:ext>
          </a:extLst>
        </p:cNvPr>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728CE920-DB38-FFDC-AB7D-A78380EF903A}"/>
              </a:ext>
            </a:extLst>
          </p:cNvPr>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68</a:t>
            </a:fld>
            <a:endParaRPr lang="nl-BE" sz="900" dirty="0">
              <a:solidFill>
                <a:schemeClr val="bg1"/>
              </a:solidFill>
            </a:endParaRPr>
          </a:p>
        </p:txBody>
      </p:sp>
      <p:sp>
        <p:nvSpPr>
          <p:cNvPr id="11" name="Rectangle 2">
            <a:extLst>
              <a:ext uri="{FF2B5EF4-FFF2-40B4-BE49-F238E27FC236}">
                <a16:creationId xmlns:a16="http://schemas.microsoft.com/office/drawing/2014/main" id="{E6162E6C-64C7-4E23-2F29-0849B258559A}"/>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apps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1E45867D-D9C5-EA18-581D-06F2CD93B1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17" name="Tijdelijke aanduiding voor inhoud 2">
            <a:extLst>
              <a:ext uri="{FF2B5EF4-FFF2-40B4-BE49-F238E27FC236}">
                <a16:creationId xmlns:a16="http://schemas.microsoft.com/office/drawing/2014/main" id="{B668347F-A21F-7E75-7BCF-4AC94665D958}"/>
              </a:ext>
            </a:extLst>
          </p:cNvPr>
          <p:cNvSpPr txBox="1">
            <a:spLocks/>
          </p:cNvSpPr>
          <p:nvPr/>
        </p:nvSpPr>
        <p:spPr>
          <a:xfrm>
            <a:off x="2508226" y="1337389"/>
            <a:ext cx="8544352" cy="1639553"/>
          </a:xfrm>
          <a:prstGeom prst="rect">
            <a:avLst/>
          </a:prstGeom>
          <a:ln w="28575">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PyCharm IDE as a job</a:t>
            </a:r>
          </a:p>
          <a:p>
            <a:pPr marL="0" indent="0">
              <a:buNone/>
            </a:pPr>
            <a:r>
              <a:rPr lang="en-US" dirty="0"/>
              <a:t>Develop, deploy and debug your Python workflow directly on HPC</a:t>
            </a:r>
          </a:p>
          <a:p>
            <a:pPr marL="0" indent="0">
              <a:buNone/>
            </a:pPr>
            <a:r>
              <a:rPr lang="en-US" dirty="0"/>
              <a:t>Use Python environment based on Conda or virtual environments</a:t>
            </a:r>
          </a:p>
        </p:txBody>
      </p:sp>
      <p:sp>
        <p:nvSpPr>
          <p:cNvPr id="7" name="Tijdelijke aanduiding voor inhoud 2">
            <a:extLst>
              <a:ext uri="{FF2B5EF4-FFF2-40B4-BE49-F238E27FC236}">
                <a16:creationId xmlns:a16="http://schemas.microsoft.com/office/drawing/2014/main" id="{84C8BBD9-1229-1F80-A2EF-3CCD17A318E3}"/>
              </a:ext>
            </a:extLst>
          </p:cNvPr>
          <p:cNvSpPr txBox="1">
            <a:spLocks/>
          </p:cNvSpPr>
          <p:nvPr/>
        </p:nvSpPr>
        <p:spPr>
          <a:xfrm>
            <a:off x="2508226" y="3222267"/>
            <a:ext cx="8544352" cy="1321769"/>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Use Fluent for CFD simulations (single-node)</a:t>
            </a:r>
            <a:endParaRPr lang="nl-BE" dirty="0"/>
          </a:p>
          <a:p>
            <a:pPr marL="0" indent="0">
              <a:buNone/>
            </a:pPr>
            <a:r>
              <a:rPr lang="en-US" dirty="0"/>
              <a:t>You need to be in a license group before being able to see the app logo</a:t>
            </a:r>
          </a:p>
          <a:p>
            <a:pPr marL="0" indent="0">
              <a:buNone/>
            </a:pPr>
            <a:r>
              <a:rPr lang="en-US" dirty="0"/>
              <a:t>Contact your supervisor to help you joining an existing license group</a:t>
            </a:r>
          </a:p>
        </p:txBody>
      </p:sp>
      <p:sp>
        <p:nvSpPr>
          <p:cNvPr id="18" name="Tijdelijke aanduiding voor inhoud 2">
            <a:extLst>
              <a:ext uri="{FF2B5EF4-FFF2-40B4-BE49-F238E27FC236}">
                <a16:creationId xmlns:a16="http://schemas.microsoft.com/office/drawing/2014/main" id="{68B28F2D-E55C-5ABC-6D01-498195168628}"/>
              </a:ext>
            </a:extLst>
          </p:cNvPr>
          <p:cNvSpPr txBox="1">
            <a:spLocks/>
          </p:cNvSpPr>
          <p:nvPr/>
        </p:nvSpPr>
        <p:spPr>
          <a:xfrm>
            <a:off x="2508226" y="4857867"/>
            <a:ext cx="8544352" cy="1249129"/>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Use RAPIDS for accelerated data types and functionalities from NumPy, Pandas (and more) on GPUs</a:t>
            </a:r>
          </a:p>
        </p:txBody>
      </p:sp>
      <p:pic>
        <p:nvPicPr>
          <p:cNvPr id="3" name="Picture 2">
            <a:extLst>
              <a:ext uri="{FF2B5EF4-FFF2-40B4-BE49-F238E27FC236}">
                <a16:creationId xmlns:a16="http://schemas.microsoft.com/office/drawing/2014/main" id="{42651972-03F2-36DE-8391-563105CD016F}"/>
              </a:ext>
            </a:extLst>
          </p:cNvPr>
          <p:cNvPicPr>
            <a:picLocks noChangeAspect="1"/>
          </p:cNvPicPr>
          <p:nvPr/>
        </p:nvPicPr>
        <p:blipFill>
          <a:blip r:embed="rId3"/>
          <a:stretch>
            <a:fillRect/>
          </a:stretch>
        </p:blipFill>
        <p:spPr>
          <a:xfrm>
            <a:off x="986719" y="1496731"/>
            <a:ext cx="1219263" cy="1320868"/>
          </a:xfrm>
          <a:prstGeom prst="rect">
            <a:avLst/>
          </a:prstGeom>
        </p:spPr>
      </p:pic>
      <p:pic>
        <p:nvPicPr>
          <p:cNvPr id="8" name="Picture 7">
            <a:extLst>
              <a:ext uri="{FF2B5EF4-FFF2-40B4-BE49-F238E27FC236}">
                <a16:creationId xmlns:a16="http://schemas.microsoft.com/office/drawing/2014/main" id="{52089419-98DD-86B7-BF6D-81835AB453F3}"/>
              </a:ext>
            </a:extLst>
          </p:cNvPr>
          <p:cNvPicPr>
            <a:picLocks noChangeAspect="1"/>
          </p:cNvPicPr>
          <p:nvPr/>
        </p:nvPicPr>
        <p:blipFill>
          <a:blip r:embed="rId4"/>
          <a:stretch>
            <a:fillRect/>
          </a:stretch>
        </p:blipFill>
        <p:spPr>
          <a:xfrm>
            <a:off x="1012013" y="3203153"/>
            <a:ext cx="1187511" cy="1301817"/>
          </a:xfrm>
          <a:prstGeom prst="rect">
            <a:avLst/>
          </a:prstGeom>
        </p:spPr>
      </p:pic>
      <p:pic>
        <p:nvPicPr>
          <p:cNvPr id="10" name="Picture 9">
            <a:extLst>
              <a:ext uri="{FF2B5EF4-FFF2-40B4-BE49-F238E27FC236}">
                <a16:creationId xmlns:a16="http://schemas.microsoft.com/office/drawing/2014/main" id="{ACC1B0CA-1353-B036-6CFC-2CE66E56CCBB}"/>
              </a:ext>
            </a:extLst>
          </p:cNvPr>
          <p:cNvPicPr>
            <a:picLocks noChangeAspect="1"/>
          </p:cNvPicPr>
          <p:nvPr/>
        </p:nvPicPr>
        <p:blipFill>
          <a:blip r:embed="rId5"/>
          <a:stretch>
            <a:fillRect/>
          </a:stretch>
        </p:blipFill>
        <p:spPr>
          <a:xfrm>
            <a:off x="1002487" y="4831522"/>
            <a:ext cx="1206562" cy="1301817"/>
          </a:xfrm>
          <a:prstGeom prst="rect">
            <a:avLst/>
          </a:prstGeom>
        </p:spPr>
      </p:pic>
    </p:spTree>
    <p:extLst>
      <p:ext uri="{BB962C8B-B14F-4D97-AF65-F5344CB8AC3E}">
        <p14:creationId xmlns:p14="http://schemas.microsoft.com/office/powerpoint/2010/main" val="1461084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346845"/>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i="1" dirty="0"/>
              <a:t>E.g.</a:t>
            </a:r>
            <a:r>
              <a:rPr lang="en-US" dirty="0"/>
              <a:t> to start a </a:t>
            </a:r>
            <a:r>
              <a:rPr lang="en-US" dirty="0" err="1"/>
              <a:t>Jupyter</a:t>
            </a:r>
            <a:r>
              <a:rPr lang="en-US" dirty="0"/>
              <a:t> notebook</a:t>
            </a:r>
          </a:p>
          <a:p>
            <a:pPr marL="324000" indent="-324000">
              <a:buBlip>
                <a:blip r:embed="rId2"/>
              </a:buBlip>
            </a:pPr>
            <a:r>
              <a:rPr lang="en-US" dirty="0"/>
              <a:t> Pick a valid </a:t>
            </a:r>
            <a:r>
              <a:rPr lang="en-US" dirty="0" err="1"/>
              <a:t>Slurm</a:t>
            </a:r>
            <a:r>
              <a:rPr lang="en-US" dirty="0"/>
              <a:t> credit account</a:t>
            </a:r>
          </a:p>
          <a:p>
            <a:pPr marL="324000" indent="-324000">
              <a:buBlip>
                <a:blip r:embed="rId2"/>
              </a:buBlip>
            </a:pPr>
            <a:r>
              <a:rPr lang="en-US" dirty="0"/>
              <a:t> Default partition for most apps: </a:t>
            </a:r>
            <a:r>
              <a:rPr lang="en-US" i="1" dirty="0"/>
              <a:t>interactive</a:t>
            </a:r>
            <a:br>
              <a:rPr lang="en-US" dirty="0"/>
            </a:br>
            <a:r>
              <a:rPr lang="en-US" dirty="0"/>
              <a:t> (interactive: max 8 cores, 1 GPU instance, 16 </a:t>
            </a:r>
            <a:r>
              <a:rPr lang="en-US" dirty="0" err="1"/>
              <a:t>hr</a:t>
            </a:r>
            <a:r>
              <a:rPr lang="en-US" dirty="0"/>
              <a:t>)</a:t>
            </a:r>
          </a:p>
          <a:p>
            <a:pPr marL="324000" indent="-324000">
              <a:buBlip>
                <a:blip r:embed="rId2"/>
              </a:buBlip>
            </a:pPr>
            <a:r>
              <a:rPr lang="en-US" dirty="0"/>
              <a:t> Default resources:</a:t>
            </a:r>
            <a:br>
              <a:rPr lang="en-US" dirty="0"/>
            </a:br>
            <a:r>
              <a:rPr lang="en-US" dirty="0"/>
              <a:t> 1 core, 1 hour, 3400 MB RAM, no GPU</a:t>
            </a:r>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69</a:t>
            </a:fld>
            <a:endParaRPr lang="nl-BE" sz="900" dirty="0">
              <a:solidFill>
                <a:schemeClr val="bg1"/>
              </a:solidFill>
            </a:endParaRPr>
          </a:p>
        </p:txBody>
      </p:sp>
      <p:grpSp>
        <p:nvGrpSpPr>
          <p:cNvPr id="10" name="Group 9"/>
          <p:cNvGrpSpPr/>
          <p:nvPr/>
        </p:nvGrpSpPr>
        <p:grpSpPr>
          <a:xfrm>
            <a:off x="7752184" y="0"/>
            <a:ext cx="3764786" cy="6093296"/>
            <a:chOff x="7752184" y="0"/>
            <a:chExt cx="3764786" cy="6093296"/>
          </a:xfrm>
        </p:grpSpPr>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3764786" cy="6093296"/>
            </a:xfrm>
            <a:prstGeom prst="rect">
              <a:avLst/>
            </a:prstGeom>
          </p:spPr>
        </p:pic>
        <p:sp>
          <p:nvSpPr>
            <p:cNvPr id="3" name="Rectangle 2"/>
            <p:cNvSpPr/>
            <p:nvPr/>
          </p:nvSpPr>
          <p:spPr>
            <a:xfrm>
              <a:off x="9084762" y="1228255"/>
              <a:ext cx="703766" cy="181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700" dirty="0">
                <a:solidFill>
                  <a:srgbClr val="84625E"/>
                </a:solidFill>
              </a:endParaRPr>
            </a:p>
          </p:txBody>
        </p:sp>
        <p:sp>
          <p:nvSpPr>
            <p:cNvPr id="9" name="Rectangle 8"/>
            <p:cNvSpPr/>
            <p:nvPr/>
          </p:nvSpPr>
          <p:spPr>
            <a:xfrm>
              <a:off x="9048328" y="1226731"/>
              <a:ext cx="703766" cy="181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700" dirty="0">
                  <a:solidFill>
                    <a:srgbClr val="84625E"/>
                  </a:solidFill>
                </a:rPr>
                <a:t>lp_myproject</a:t>
              </a:r>
              <a:endParaRPr lang="en-GB" sz="700" dirty="0">
                <a:solidFill>
                  <a:srgbClr val="84625E"/>
                </a:solidFill>
              </a:endParaRPr>
            </a:p>
          </p:txBody>
        </p:sp>
      </p:gr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Resources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Tree>
    <p:extLst>
      <p:ext uri="{BB962C8B-B14F-4D97-AF65-F5344CB8AC3E}">
        <p14:creationId xmlns:p14="http://schemas.microsoft.com/office/powerpoint/2010/main" val="1874975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38408" y="2051612"/>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742120" y="2310154"/>
            <a:ext cx="1465448" cy="18274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r>
              <a:rPr kumimoji="0" lang="en-US" sz="1100" b="0" i="0" u="none" strike="noStrike" kern="1200" cap="none" spc="30" normalizeH="0" baseline="0" noProof="0" dirty="0">
                <a:ln>
                  <a:noFill/>
                </a:ln>
                <a:solidFill>
                  <a:srgbClr val="FFFFFF"/>
                </a:solidFill>
                <a:effectLst/>
                <a:uLnTx/>
                <a:uFillTx/>
                <a:latin typeface="Calibri"/>
                <a:ea typeface="+mn-ea"/>
                <a:cs typeface="Calibri"/>
              </a:rPr>
              <a:t> - Vlaanderen</a:t>
            </a:r>
            <a:endParaRPr kumimoji="0" sz="11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54" name="object 54"/>
          <p:cNvSpPr txBox="1"/>
          <p:nvPr/>
        </p:nvSpPr>
        <p:spPr>
          <a:xfrm>
            <a:off x="2927648" y="2094130"/>
            <a:ext cx="1422445" cy="18274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r>
              <a:rPr lang="en-US" sz="1100" spc="30" dirty="0">
                <a:solidFill>
                  <a:srgbClr val="FFFFFF"/>
                </a:solidFill>
                <a:latin typeface="Calibri"/>
                <a:cs typeface="Calibri"/>
              </a:rPr>
              <a:t> - Vlaanderen</a:t>
            </a:r>
            <a:endParaRPr kumimoji="0" sz="11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64152" y="2276872"/>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
        <p:nvSpPr>
          <p:cNvPr id="5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a:t>
            </a:fld>
            <a:endParaRPr lang="nl-BE" sz="900" dirty="0">
              <a:solidFill>
                <a:schemeClr val="bg1"/>
              </a:solidFill>
            </a:endParaRPr>
          </a:p>
        </p:txBody>
      </p:sp>
    </p:spTree>
    <p:extLst>
      <p:ext uri="{BB962C8B-B14F-4D97-AF65-F5344CB8AC3E}">
        <p14:creationId xmlns:p14="http://schemas.microsoft.com/office/powerpoint/2010/main" val="1085858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63562" y="4221088"/>
            <a:ext cx="1724126"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a:t>
            </a:r>
          </a:p>
        </p:txBody>
      </p:sp>
      <p:sp>
        <p:nvSpPr>
          <p:cNvPr id="6" name="Slide Number Placeholder 5"/>
          <p:cNvSpPr>
            <a:spLocks noGrp="1"/>
          </p:cNvSpPr>
          <p:nvPr>
            <p:ph type="sldNum" sz="quarter" idx="12"/>
          </p:nvPr>
        </p:nvSpPr>
        <p:spPr/>
        <p:txBody>
          <a:bodyPr/>
          <a:lstStyle/>
          <a:p>
            <a:fld id="{A2912448-FEEC-49E8-9588-2DF1F90D57C2}" type="slidenum">
              <a:rPr lang="en-US" smtClean="0"/>
              <a:t>70</a:t>
            </a:fld>
            <a:endParaRPr lang="en-US"/>
          </a:p>
        </p:txBody>
      </p:sp>
    </p:spTree>
    <p:extLst>
      <p:ext uri="{BB962C8B-B14F-4D97-AF65-F5344CB8AC3E}">
        <p14:creationId xmlns:p14="http://schemas.microsoft.com/office/powerpoint/2010/main" val="1648996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145018"/>
            <a:ext cx="10515600" cy="2644022"/>
          </a:xfrm>
        </p:spPr>
        <p:txBody>
          <a:bodyPr>
            <a:noAutofit/>
          </a:bodyPr>
          <a:lstStyle/>
          <a:p>
            <a:pPr marL="172800" indent="-324000">
              <a:buBlip>
                <a:blip r:embed="rId2"/>
              </a:buBlip>
            </a:pPr>
            <a:r>
              <a:rPr lang="en-US" sz="2000" dirty="0"/>
              <a:t>OS: Rocky Linux 8.10</a:t>
            </a:r>
          </a:p>
          <a:p>
            <a:pPr marL="172800" indent="-324000">
              <a:lnSpc>
                <a:spcPct val="120000"/>
              </a:lnSpc>
              <a:buBlip>
                <a:blip r:embed="rId2"/>
              </a:buBlip>
            </a:pPr>
            <a:r>
              <a:rPr lang="en-US" sz="2000" dirty="0"/>
              <a:t>Toolchains:</a:t>
            </a:r>
          </a:p>
          <a:p>
            <a:pPr marL="515700" lvl="1" indent="-324000">
              <a:lnSpc>
                <a:spcPct val="120000"/>
              </a:lnSpc>
              <a:buClr>
                <a:srgbClr val="DB6C30"/>
              </a:buClr>
            </a:pPr>
            <a:r>
              <a:rPr lang="en-US" sz="1600" i="1" dirty="0"/>
              <a:t>intel</a:t>
            </a:r>
            <a:r>
              <a:rPr lang="en-US" sz="1600" dirty="0"/>
              <a:t> (</a:t>
            </a:r>
            <a:r>
              <a:rPr lang="en-US" sz="1600" dirty="0" err="1"/>
              <a:t>icc</a:t>
            </a:r>
            <a:r>
              <a:rPr lang="en-US" sz="1600" dirty="0"/>
              <a:t>, </a:t>
            </a:r>
            <a:r>
              <a:rPr lang="en-US" sz="1600" dirty="0" err="1"/>
              <a:t>icpc</a:t>
            </a:r>
            <a:r>
              <a:rPr lang="en-US" sz="1600" dirty="0"/>
              <a:t>, </a:t>
            </a:r>
            <a:r>
              <a:rPr lang="en-US" sz="1600" dirty="0" err="1"/>
              <a:t>ifort</a:t>
            </a:r>
            <a:r>
              <a:rPr lang="en-US" sz="1600" dirty="0"/>
              <a:t>; Intel MPI; Intel MKL)</a:t>
            </a:r>
          </a:p>
          <a:p>
            <a:pPr marL="515700" lvl="1" indent="-324000">
              <a:lnSpc>
                <a:spcPct val="120000"/>
              </a:lnSpc>
              <a:buClr>
                <a:srgbClr val="DB6C30"/>
              </a:buClr>
            </a:pPr>
            <a:r>
              <a:rPr lang="en-US" sz="1600" i="1" dirty="0" err="1"/>
              <a:t>foss</a:t>
            </a:r>
            <a:r>
              <a:rPr lang="en-US" sz="1600" dirty="0"/>
              <a:t> (</a:t>
            </a:r>
            <a:r>
              <a:rPr lang="en-US" sz="1600" dirty="0" err="1"/>
              <a:t>gcc</a:t>
            </a:r>
            <a:r>
              <a:rPr lang="en-US" sz="1600" dirty="0"/>
              <a:t>, g++, </a:t>
            </a:r>
            <a:r>
              <a:rPr lang="en-US" sz="1600" dirty="0" err="1"/>
              <a:t>gfortran</a:t>
            </a:r>
            <a:r>
              <a:rPr lang="en-US" sz="1600" dirty="0"/>
              <a:t>; </a:t>
            </a:r>
            <a:r>
              <a:rPr lang="en-US" sz="1600" dirty="0" err="1"/>
              <a:t>OpenMPI</a:t>
            </a:r>
            <a:r>
              <a:rPr lang="en-US" sz="1600" dirty="0"/>
              <a:t>; </a:t>
            </a:r>
            <a:r>
              <a:rPr lang="en-US" sz="1600" dirty="0" err="1"/>
              <a:t>ScaLAPACK</a:t>
            </a:r>
            <a:r>
              <a:rPr lang="en-US" sz="1600" dirty="0"/>
              <a:t>, </a:t>
            </a:r>
            <a:r>
              <a:rPr lang="en-US" sz="1600" dirty="0" err="1"/>
              <a:t>OpenBLAS</a:t>
            </a:r>
            <a:r>
              <a:rPr lang="en-US" sz="1600" dirty="0"/>
              <a:t>, FFTW)</a:t>
            </a:r>
          </a:p>
          <a:p>
            <a:pPr marL="515700" lvl="1" indent="-324000">
              <a:lnSpc>
                <a:spcPct val="120000"/>
              </a:lnSpc>
              <a:buClr>
                <a:srgbClr val="DB6C30"/>
              </a:buClr>
            </a:pPr>
            <a:r>
              <a:rPr lang="en-US" sz="1600" dirty="0"/>
              <a:t>Toolchain year on Genius from 2018a onwards; on </a:t>
            </a:r>
            <a:r>
              <a:rPr lang="en-US" sz="1600" dirty="0" err="1"/>
              <a:t>wICE</a:t>
            </a:r>
            <a:r>
              <a:rPr lang="en-US" sz="1600" dirty="0"/>
              <a:t> from 2021a onwards</a:t>
            </a:r>
          </a:p>
          <a:p>
            <a:pPr marL="172800" indent="-324000">
              <a:buBlip>
                <a:blip r:embed="rId2"/>
              </a:buBlip>
            </a:pPr>
            <a:r>
              <a:rPr lang="en-US" sz="2000" dirty="0"/>
              <a:t>Note: not all toolchains are compatible with each other (conflicting dependencies)</a:t>
            </a:r>
            <a:br>
              <a:rPr lang="en-US" sz="2000" dirty="0"/>
            </a:br>
            <a:r>
              <a:rPr lang="en-US" sz="2000" dirty="0"/>
              <a:t>   For example, </a:t>
            </a:r>
            <a:r>
              <a:rPr lang="en-US" sz="2000" b="1" dirty="0"/>
              <a:t>never mix …-</a:t>
            </a:r>
            <a:r>
              <a:rPr lang="en-US" sz="2000" b="1" i="1" dirty="0" err="1"/>
              <a:t>foss</a:t>
            </a:r>
            <a:r>
              <a:rPr lang="en-US" sz="2000" b="1" dirty="0"/>
              <a:t>-… and …-</a:t>
            </a:r>
            <a:r>
              <a:rPr lang="en-US" sz="2000" b="1" i="1" dirty="0"/>
              <a:t>intel</a:t>
            </a:r>
            <a:r>
              <a:rPr lang="en-US" sz="2000" b="1" dirty="0"/>
              <a:t>-… </a:t>
            </a:r>
            <a:r>
              <a:rPr lang="en-US" sz="2000" dirty="0"/>
              <a:t>modules</a:t>
            </a:r>
          </a:p>
          <a:p>
            <a:pPr marL="0" indent="0">
              <a:buNone/>
            </a:pPr>
            <a:endParaRPr lang="en-US" sz="18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71</a:t>
            </a:fld>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888350082"/>
              </p:ext>
            </p:extLst>
          </p:nvPr>
        </p:nvGraphicFramePr>
        <p:xfrm>
          <a:off x="610662" y="3771096"/>
          <a:ext cx="10515600" cy="2682240"/>
        </p:xfrm>
        <a:graphic>
          <a:graphicData uri="http://schemas.openxmlformats.org/drawingml/2006/table">
            <a:tbl>
              <a:tblPr firstRow="1" bandRow="1">
                <a:tableStyleId>{5C22544A-7EE6-4342-B048-85BDC9FD1C3A}</a:tableStyleId>
              </a:tblPr>
              <a:tblGrid>
                <a:gridCol w="5773370">
                  <a:extLst>
                    <a:ext uri="{9D8B030D-6E8A-4147-A177-3AD203B41FA5}">
                      <a16:colId xmlns:a16="http://schemas.microsoft.com/office/drawing/2014/main" val="4156501750"/>
                    </a:ext>
                  </a:extLst>
                </a:gridCol>
                <a:gridCol w="4742230">
                  <a:extLst>
                    <a:ext uri="{9D8B030D-6E8A-4147-A177-3AD203B41FA5}">
                      <a16:colId xmlns:a16="http://schemas.microsoft.com/office/drawing/2014/main" val="3947363681"/>
                    </a:ext>
                  </a:extLst>
                </a:gridCol>
              </a:tblGrid>
              <a:tr h="288019">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288019">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available modules</a:t>
                      </a:r>
                      <a:endParaRPr lang="nl-BE" sz="1600" dirty="0"/>
                    </a:p>
                  </a:txBody>
                  <a:tcPr/>
                </a:tc>
                <a:extLst>
                  <a:ext uri="{0D108BD9-81ED-4DB2-BD59-A6C34878D82A}">
                    <a16:rowId xmlns:a16="http://schemas.microsoft.com/office/drawing/2014/main" val="3705576117"/>
                  </a:ext>
                </a:extLst>
              </a:tr>
              <a:tr h="288019">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288019">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288019">
                <a:tc>
                  <a:txBody>
                    <a:bodyPr/>
                    <a:lstStyle/>
                    <a:p>
                      <a:r>
                        <a:rPr lang="en-US" sz="1600" dirty="0">
                          <a:latin typeface="Courier New" panose="02070309020205020404" pitchFamily="49" charset="0"/>
                          <a:cs typeface="Courier New" panose="02070309020205020404" pitchFamily="49" charset="0"/>
                        </a:rPr>
                        <a:t>module load Python/3.12.3-GCCcore-13.3.0</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288019">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288019">
                <a:tc>
                  <a:txBody>
                    <a:bodyPr/>
                    <a:lstStyle/>
                    <a:p>
                      <a:r>
                        <a:rPr lang="en-US" sz="1600" dirty="0">
                          <a:latin typeface="Courier New" panose="02070309020205020404" pitchFamily="49" charset="0"/>
                          <a:cs typeface="Courier New" panose="02070309020205020404" pitchFamily="49" charset="0"/>
                        </a:rPr>
                        <a:t>module unload Python/3.12.3-GCCcore-13.3.0</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288019">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
        <p:nvSpPr>
          <p:cNvPr id="1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Centrally installed modules</a:t>
            </a:r>
            <a:endParaRPr lang="pl-PL" altLang="en-US" sz="3200" dirty="0"/>
          </a:p>
        </p:txBody>
      </p:sp>
    </p:spTree>
    <p:extLst>
      <p:ext uri="{BB962C8B-B14F-4D97-AF65-F5344CB8AC3E}">
        <p14:creationId xmlns:p14="http://schemas.microsoft.com/office/powerpoint/2010/main" val="2128373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3611084"/>
          </a:xfrm>
          <a:ln w="25400">
            <a:solidFill>
              <a:schemeClr val="accent5"/>
            </a:solidFill>
          </a:ln>
        </p:spPr>
        <p:txBody>
          <a:bodyPr anchor="ctr">
            <a:normAutofit/>
          </a:bodyPr>
          <a:lstStyle/>
          <a:p>
            <a:pPr marL="324000" indent="-324000">
              <a:buBlip>
                <a:blip r:embed="rId2"/>
              </a:buBlip>
            </a:pPr>
            <a:r>
              <a:rPr lang="en-US" sz="2000" dirty="0"/>
              <a:t>If you need a software package that is not yet available as a module,</a:t>
            </a:r>
            <a:br>
              <a:rPr lang="en-US" sz="2000" dirty="0"/>
            </a:br>
            <a:r>
              <a:rPr lang="en-US" sz="2000" dirty="0"/>
              <a:t>you can ask us to provide it</a:t>
            </a:r>
          </a:p>
          <a:p>
            <a:pPr marL="666900" lvl="1" indent="-324000">
              <a:buBlip>
                <a:blip r:embed="rId2"/>
              </a:buBlip>
            </a:pPr>
            <a:r>
              <a:rPr lang="en-US" dirty="0"/>
              <a:t>For Python and R packages, however, we prefer that you install it yourself</a:t>
            </a:r>
          </a:p>
          <a:p>
            <a:pPr marL="666900" lvl="1" indent="-324000">
              <a:buBlip>
                <a:blip r:embed="rId2"/>
              </a:buBlip>
            </a:pPr>
            <a:r>
              <a:rPr lang="en-US" sz="1700" dirty="0"/>
              <a:t>Read more about </a:t>
            </a:r>
            <a:r>
              <a:rPr lang="en-US" sz="1700" dirty="0">
                <a:hlinkClick r:id="rId3"/>
              </a:rPr>
              <a:t>Python Package Management</a:t>
            </a:r>
            <a:endParaRPr lang="en-US" sz="1700" dirty="0"/>
          </a:p>
          <a:p>
            <a:pPr marL="666900" lvl="1" indent="-324000">
              <a:buBlip>
                <a:blip r:embed="rId2"/>
              </a:buBlip>
            </a:pPr>
            <a:r>
              <a:rPr lang="en-US" sz="1700" dirty="0"/>
              <a:t>Read more about </a:t>
            </a:r>
            <a:r>
              <a:rPr lang="en-US" sz="1700" dirty="0">
                <a:hlinkClick r:id="rId4"/>
              </a:rPr>
              <a:t>R Package Management</a:t>
            </a:r>
            <a:endParaRPr lang="en-US" sz="1700" dirty="0"/>
          </a:p>
          <a:p>
            <a:pPr marL="666900" lvl="1" indent="-324000">
              <a:buBlip>
                <a:blip r:embed="rId2"/>
              </a:buBlip>
            </a:pPr>
            <a:endParaRPr lang="en-US" sz="1700" dirty="0"/>
          </a:p>
          <a:p>
            <a:pPr marL="324000" indent="-324000">
              <a:buBlip>
                <a:blip r:embed="rId2"/>
              </a:buBlip>
            </a:pPr>
            <a:r>
              <a:rPr lang="en-US" sz="2000" dirty="0"/>
              <a:t>If you want to compile software yourself:</a:t>
            </a:r>
          </a:p>
          <a:p>
            <a:pPr marL="666900" lvl="1" indent="-324000">
              <a:buBlip>
                <a:blip r:embed="rId2"/>
              </a:buBlip>
            </a:pPr>
            <a:r>
              <a:rPr lang="en-US" dirty="0"/>
              <a:t>Best install it in your VSC_DATA </a:t>
            </a:r>
          </a:p>
          <a:p>
            <a:pPr marL="666900" lvl="1" indent="-324000">
              <a:buBlip>
                <a:blip r:embed="rId2"/>
              </a:buBlip>
            </a:pPr>
            <a:r>
              <a:rPr lang="en-US" dirty="0"/>
              <a:t>Use </a:t>
            </a:r>
            <a:r>
              <a:rPr lang="en-US" i="1" dirty="0"/>
              <a:t>intel</a:t>
            </a:r>
            <a:r>
              <a:rPr lang="en-US" dirty="0"/>
              <a:t> or </a:t>
            </a:r>
            <a:r>
              <a:rPr lang="en-US" i="1" dirty="0" err="1"/>
              <a:t>foss</a:t>
            </a:r>
            <a:r>
              <a:rPr lang="en-US" dirty="0"/>
              <a:t> toolchains</a:t>
            </a:r>
          </a:p>
          <a:p>
            <a:pPr marL="666900" lvl="1" indent="-324000">
              <a:buBlip>
                <a:blip r:embed="rId2"/>
              </a:buBlip>
            </a:pPr>
            <a:r>
              <a:rPr lang="en-US" dirty="0"/>
              <a:t>Compile your code on a compute node (with interactive job)</a:t>
            </a:r>
          </a:p>
          <a:p>
            <a:pPr marL="666900" lvl="1" indent="-324000">
              <a:buBlip>
                <a:blip r:embed="rId2"/>
              </a:buBlip>
            </a:pPr>
            <a:r>
              <a:rPr lang="en-US" dirty="0"/>
              <a:t>If you run into problems, don’t hesitate to contact us</a:t>
            </a:r>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72</a:t>
            </a:fld>
            <a:endParaRPr lang="nl-BE"/>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Your specific needs</a:t>
            </a:r>
            <a:endParaRPr lang="pl-PL" altLang="en-US" sz="3200" dirty="0"/>
          </a:p>
        </p:txBody>
      </p:sp>
    </p:spTree>
    <p:extLst>
      <p:ext uri="{BB962C8B-B14F-4D97-AF65-F5344CB8AC3E}">
        <p14:creationId xmlns:p14="http://schemas.microsoft.com/office/powerpoint/2010/main" val="23314128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83432" y="4140369"/>
            <a:ext cx="357597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73</a:t>
            </a:fld>
            <a:endParaRPr lang="en-US"/>
          </a:p>
        </p:txBody>
      </p:sp>
    </p:spTree>
    <p:extLst>
      <p:ext uri="{BB962C8B-B14F-4D97-AF65-F5344CB8AC3E}">
        <p14:creationId xmlns:p14="http://schemas.microsoft.com/office/powerpoint/2010/main" val="35273512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sp>
        <p:nvSpPr>
          <p:cNvPr id="12291" name="Rectangle 3"/>
          <p:cNvSpPr>
            <a:spLocks noGrp="1" noChangeArrowheads="1"/>
          </p:cNvSpPr>
          <p:nvPr>
            <p:ph idx="1"/>
          </p:nvPr>
        </p:nvSpPr>
        <p:spPr>
          <a:xfrm>
            <a:off x="720000" y="1155724"/>
            <a:ext cx="8544352" cy="3281388"/>
          </a:xfrm>
          <a:ln w="25400">
            <a:solidFill>
              <a:schemeClr val="accent5"/>
            </a:solidFill>
          </a:ln>
        </p:spPr>
        <p:txBody>
          <a:bodyPr anchor="ctr"/>
          <a:lstStyle/>
          <a:p>
            <a:pPr marL="324000" indent="-324000">
              <a:buClr>
                <a:srgbClr val="DB6C30"/>
              </a:buClr>
              <a:buBlip>
                <a:blip r:embed="rId2"/>
              </a:buBlip>
            </a:pPr>
            <a:r>
              <a:rPr lang="en-US" b="1" dirty="0"/>
              <a:t>Cluster: </a:t>
            </a:r>
            <a:r>
              <a:rPr lang="en-US" dirty="0"/>
              <a:t>which machine to use? Genius or </a:t>
            </a:r>
            <a:r>
              <a:rPr lang="en-US" dirty="0" err="1"/>
              <a:t>wICE</a:t>
            </a:r>
            <a:r>
              <a:rPr lang="en-US" dirty="0"/>
              <a:t>?</a:t>
            </a:r>
            <a:r>
              <a:rPr lang="en-US" b="1" dirty="0"/>
              <a:t> </a:t>
            </a:r>
          </a:p>
          <a:p>
            <a:pPr marL="324000" indent="-324000">
              <a:buClr>
                <a:srgbClr val="DB6C30"/>
              </a:buClr>
              <a:buBlip>
                <a:blip r:embed="rId2"/>
              </a:buBlip>
            </a:pPr>
            <a:r>
              <a:rPr lang="en-US" b="1" dirty="0"/>
              <a:t>Nodes</a:t>
            </a:r>
            <a:r>
              <a:rPr lang="en-US" dirty="0"/>
              <a:t>: how many compute servers to allocate?</a:t>
            </a:r>
          </a:p>
          <a:p>
            <a:pPr marL="324000" indent="-324000">
              <a:buClr>
                <a:srgbClr val="DB6C30"/>
              </a:buClr>
              <a:buBlip>
                <a:blip r:embed="rId2"/>
              </a:buBlip>
            </a:pPr>
            <a:r>
              <a:rPr lang="en-US" b="1" dirty="0"/>
              <a:t>Cores</a:t>
            </a:r>
            <a:r>
              <a:rPr lang="en-US" dirty="0"/>
              <a:t>: how many cores per node to allocate?</a:t>
            </a:r>
          </a:p>
          <a:p>
            <a:pPr marL="324000" indent="-324000">
              <a:buClr>
                <a:srgbClr val="DB6C30"/>
              </a:buClr>
              <a:buBlip>
                <a:blip r:embed="rId2"/>
              </a:buBlip>
            </a:pPr>
            <a:r>
              <a:rPr lang="en-US" b="1" dirty="0"/>
              <a:t>Memory</a:t>
            </a:r>
            <a:r>
              <a:rPr lang="en-US" dirty="0"/>
              <a:t>: how much CPU memory to allocate?</a:t>
            </a:r>
          </a:p>
          <a:p>
            <a:pPr marL="324000" indent="-324000">
              <a:buClr>
                <a:srgbClr val="DB6C30"/>
              </a:buClr>
              <a:buBlip>
                <a:blip r:embed="rId2"/>
              </a:buBlip>
            </a:pPr>
            <a:r>
              <a:rPr lang="en-US" b="1" dirty="0"/>
              <a:t>Partition</a:t>
            </a:r>
            <a:r>
              <a:rPr lang="en-US" dirty="0"/>
              <a:t>: batch, </a:t>
            </a:r>
            <a:r>
              <a:rPr lang="en-US" dirty="0" err="1"/>
              <a:t>gpu</a:t>
            </a:r>
            <a:r>
              <a:rPr lang="en-US" dirty="0"/>
              <a:t>, </a:t>
            </a:r>
            <a:r>
              <a:rPr lang="en-US" dirty="0" err="1"/>
              <a:t>bigmem</a:t>
            </a:r>
            <a:r>
              <a:rPr lang="en-US" dirty="0"/>
              <a:t>, …?</a:t>
            </a:r>
            <a:endParaRPr lang="en-US" b="1" dirty="0"/>
          </a:p>
          <a:p>
            <a:pPr marL="324000" indent="-324000">
              <a:buClr>
                <a:srgbClr val="DB6C30"/>
              </a:buClr>
              <a:buBlip>
                <a:blip r:embed="rId2"/>
              </a:buBlip>
            </a:pPr>
            <a:r>
              <a:rPr lang="en-US" b="1" dirty="0" err="1"/>
              <a:t>Walltime</a:t>
            </a:r>
            <a:r>
              <a:rPr lang="en-US" dirty="0"/>
              <a:t>: how long to allocate the resources?</a:t>
            </a:r>
          </a:p>
          <a:p>
            <a:pPr marL="324000" indent="-324000">
              <a:buClr>
                <a:srgbClr val="DB6C30"/>
              </a:buClr>
              <a:buBlip>
                <a:blip r:embed="rId2"/>
              </a:buBlip>
            </a:pPr>
            <a:r>
              <a:rPr lang="en-US" b="1" dirty="0"/>
              <a:t>Storage</a:t>
            </a:r>
            <a:r>
              <a:rPr lang="en-US" dirty="0"/>
              <a:t>: how much storage (data, scratch, </a:t>
            </a:r>
            <a:r>
              <a:rPr lang="en-US" dirty="0" err="1"/>
              <a:t>etc</a:t>
            </a:r>
            <a:r>
              <a:rPr lang="en-US" dirty="0"/>
              <a:t>) will the job require?</a:t>
            </a:r>
          </a:p>
          <a:p>
            <a:pPr marL="324000" indent="-324000">
              <a:buClr>
                <a:srgbClr val="DB6C30"/>
              </a:buClr>
              <a:buBlip>
                <a:blip r:embed="rId2"/>
              </a:buBlip>
            </a:pPr>
            <a:r>
              <a:rPr lang="en-US" b="1" dirty="0"/>
              <a:t>Credits</a:t>
            </a:r>
            <a:r>
              <a:rPr lang="en-US" dirty="0"/>
              <a:t>: how many compute credits will the job consume?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Resource g</a:t>
            </a:r>
            <a:r>
              <a:rPr lang="pl-PL" altLang="en-US" sz="3200" dirty="0"/>
              <a:t>lossary</a:t>
            </a:r>
          </a:p>
        </p:txBody>
      </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sp>
        <p:nvSpPr>
          <p:cNvPr id="12291" name="Rectangle 3"/>
          <p:cNvSpPr>
            <a:spLocks noGrp="1" noChangeArrowheads="1"/>
          </p:cNvSpPr>
          <p:nvPr>
            <p:ph idx="1"/>
          </p:nvPr>
        </p:nvSpPr>
        <p:spPr>
          <a:xfrm>
            <a:off x="720000" y="1144622"/>
            <a:ext cx="8544352" cy="3281388"/>
          </a:xfrm>
          <a:ln w="25400">
            <a:solidFill>
              <a:schemeClr val="accent5"/>
            </a:solidFill>
          </a:ln>
        </p:spPr>
        <p:txBody>
          <a:bodyPr anchor="ctr"/>
          <a:lstStyle/>
          <a:p>
            <a:pPr marL="324000" indent="-324000">
              <a:buClr>
                <a:srgbClr val="DB6C30"/>
              </a:buClr>
              <a:buBlip>
                <a:blip r:embed="rId2"/>
              </a:buBlip>
            </a:pPr>
            <a:r>
              <a:rPr lang="en-US" b="1" dirty="0"/>
              <a:t>Cluster:</a:t>
            </a:r>
            <a:r>
              <a:rPr lang="en-US" dirty="0"/>
              <a:t> the cluster associated with the node you’re on (Genius or </a:t>
            </a:r>
            <a:r>
              <a:rPr lang="en-US" dirty="0" err="1"/>
              <a:t>wICE</a:t>
            </a:r>
            <a:r>
              <a:rPr lang="en-US" dirty="0"/>
              <a:t>)</a:t>
            </a:r>
          </a:p>
          <a:p>
            <a:pPr marL="324000" indent="-324000">
              <a:buClr>
                <a:srgbClr val="DB6C30"/>
              </a:buClr>
              <a:buBlip>
                <a:blip r:embed="rId2"/>
              </a:buBlip>
            </a:pPr>
            <a:r>
              <a:rPr lang="en-US" b="1" dirty="0"/>
              <a:t>Nodes:</a:t>
            </a:r>
            <a:r>
              <a:rPr lang="en-US" dirty="0"/>
              <a:t> 1</a:t>
            </a:r>
          </a:p>
          <a:p>
            <a:pPr marL="324000" indent="-324000">
              <a:buClr>
                <a:srgbClr val="DB6C30"/>
              </a:buClr>
              <a:buBlip>
                <a:blip r:embed="rId2"/>
              </a:buBlip>
            </a:pPr>
            <a:r>
              <a:rPr lang="en-US" b="1" dirty="0"/>
              <a:t>Cores: </a:t>
            </a:r>
            <a:r>
              <a:rPr lang="en-US" dirty="0"/>
              <a:t>1</a:t>
            </a:r>
          </a:p>
          <a:p>
            <a:pPr marL="324000" indent="-324000">
              <a:buClr>
                <a:srgbClr val="DB6C30"/>
              </a:buClr>
              <a:buBlip>
                <a:blip r:embed="rId2"/>
              </a:buBlip>
            </a:pPr>
            <a:r>
              <a:rPr lang="en-US" b="1" dirty="0"/>
              <a:t>Memory: </a:t>
            </a:r>
            <a:r>
              <a:rPr lang="en-US" dirty="0"/>
              <a:t>depends on which node(s) you use</a:t>
            </a:r>
          </a:p>
          <a:p>
            <a:pPr marL="324000" indent="-324000">
              <a:buClr>
                <a:srgbClr val="DB6C30"/>
              </a:buClr>
              <a:buBlip>
                <a:blip r:embed="rId2"/>
              </a:buBlip>
            </a:pPr>
            <a:r>
              <a:rPr lang="en-US" b="1" dirty="0"/>
              <a:t>Partition:</a:t>
            </a:r>
            <a:r>
              <a:rPr lang="en-US" dirty="0"/>
              <a:t> batch</a:t>
            </a:r>
          </a:p>
          <a:p>
            <a:pPr marL="324000" indent="-324000">
              <a:buClr>
                <a:srgbClr val="DB6C30"/>
              </a:buClr>
              <a:buBlip>
                <a:blip r:embed="rId2"/>
              </a:buBlip>
            </a:pPr>
            <a:r>
              <a:rPr lang="en-US" b="1" dirty="0" err="1"/>
              <a:t>Walltime</a:t>
            </a:r>
            <a:r>
              <a:rPr lang="en-US" b="1" dirty="0"/>
              <a:t>:</a:t>
            </a:r>
            <a:r>
              <a:rPr lang="en-US" dirty="0"/>
              <a:t> typically 1 hour</a:t>
            </a:r>
          </a:p>
          <a:p>
            <a:pPr marL="324000" indent="-324000">
              <a:buClr>
                <a:srgbClr val="DB6C30"/>
              </a:buClr>
              <a:buBlip>
                <a:blip r:embed="rId2"/>
              </a:buBlip>
            </a:pPr>
            <a:r>
              <a:rPr lang="en-US" b="1" dirty="0"/>
              <a:t>Storage:</a:t>
            </a:r>
            <a:r>
              <a:rPr lang="en-US" dirty="0"/>
              <a:t> no default</a:t>
            </a:r>
          </a:p>
          <a:p>
            <a:pPr marL="324000" indent="-324000">
              <a:buClr>
                <a:srgbClr val="DB6C30"/>
              </a:buClr>
              <a:buBlip>
                <a:blip r:embed="rId2"/>
              </a:buBlip>
            </a:pPr>
            <a:r>
              <a:rPr lang="en-US" b="1" dirty="0"/>
              <a:t>Credits:</a:t>
            </a:r>
            <a:r>
              <a:rPr lang="en-US" dirty="0"/>
              <a:t> no default</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Default resources</a:t>
            </a:r>
            <a:endParaRPr lang="pl-PL" altLang="en-US" sz="3200" dirty="0"/>
          </a:p>
        </p:txBody>
      </p:sp>
    </p:spTree>
    <p:extLst>
      <p:ext uri="{BB962C8B-B14F-4D97-AF65-F5344CB8AC3E}">
        <p14:creationId xmlns:p14="http://schemas.microsoft.com/office/powerpoint/2010/main" val="9822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sp>
        <p:nvSpPr>
          <p:cNvPr id="12290" name="Rectangle 2"/>
          <p:cNvSpPr>
            <a:spLocks noGrp="1" noChangeArrowheads="1"/>
          </p:cNvSpPr>
          <p:nvPr>
            <p:ph type="title"/>
          </p:nvPr>
        </p:nvSpPr>
        <p:spPr>
          <a:xfrm>
            <a:off x="335360" y="431077"/>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27" name="Group 26"/>
          <p:cNvGrpSpPr/>
          <p:nvPr/>
        </p:nvGrpSpPr>
        <p:grpSpPr>
          <a:xfrm>
            <a:off x="3527516" y="380912"/>
            <a:ext cx="1764484" cy="400692"/>
            <a:chOff x="3527516" y="380912"/>
            <a:chExt cx="1764484" cy="400692"/>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3600000" y="781604"/>
              <a:ext cx="169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3527516" y="380912"/>
              <a:ext cx="1742311"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60000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600000" y="4005064"/>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109315"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109315" y="5397045"/>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348880"/>
            <a:ext cx="2880320" cy="1232507"/>
          </a:xfrm>
          <a:prstGeom prst="rect">
            <a:avLst/>
          </a:prstGeom>
          <a:ln w="38100">
            <a:solidFill>
              <a:schemeClr val="tx1"/>
            </a:solidFill>
          </a:ln>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Multi-threaded application</a:t>
            </a:r>
            <a:br>
              <a:rPr lang="en-US" altLang="en-US" sz="2400" dirty="0"/>
            </a:br>
            <a:r>
              <a:rPr lang="en-US" altLang="en-US" sz="2000" dirty="0"/>
              <a:t>N threads on N cores</a:t>
            </a:r>
            <a:br>
              <a:rPr lang="en-US" altLang="en-US" sz="2000" dirty="0"/>
            </a:br>
            <a:r>
              <a:rPr lang="en-US" altLang="en-US" sz="2000" dirty="0"/>
              <a:t>on </a:t>
            </a:r>
            <a:r>
              <a:rPr lang="en-US" altLang="en-US" sz="2000" b="1" dirty="0"/>
              <a:t>1 node</a:t>
            </a:r>
            <a:endParaRPr lang="en-US" altLang="en-US" sz="2000" dirty="0"/>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83294"/>
            <a:ext cx="2880320" cy="1682010"/>
          </a:xfrm>
          <a:prstGeom prst="rect">
            <a:avLst/>
          </a:prstGeom>
          <a:ln w="38100">
            <a:solidFill>
              <a:schemeClr val="tx1"/>
            </a:solidFill>
          </a:ln>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application</a:t>
            </a:r>
            <a:br>
              <a:rPr lang="en-US" altLang="en-US" sz="2400" dirty="0"/>
            </a:br>
            <a:r>
              <a:rPr lang="en-US" altLang="en-US" sz="2000" dirty="0"/>
              <a:t>Many processes on </a:t>
            </a:r>
          </a:p>
          <a:p>
            <a:r>
              <a:rPr lang="en-US" altLang="en-US" sz="2000" dirty="0"/>
              <a:t>multiple cores,</a:t>
            </a:r>
            <a:br>
              <a:rPr lang="en-US" altLang="en-US" sz="2000" dirty="0"/>
            </a:br>
            <a:r>
              <a:rPr lang="en-US" altLang="en-US" sz="2000" dirty="0"/>
              <a:t>possibly spread over multiple nodes</a:t>
            </a:r>
          </a:p>
        </p:txBody>
      </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600000"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20000"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78821" y="268226"/>
            <a:ext cx="1300780" cy="1329617"/>
            <a:chOff x="5469341" y="498862"/>
            <a:chExt cx="1300780" cy="1329617"/>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469341" y="1459147"/>
              <a:ext cx="1300780" cy="369332"/>
            </a:xfrm>
            <a:prstGeom prst="rect">
              <a:avLst/>
            </a:prstGeom>
            <a:noFill/>
          </p:spPr>
          <p:txBody>
            <a:bodyPr wrap="square" rtlCol="0">
              <a:spAutoFit/>
            </a:bodyPr>
            <a:lstStyle/>
            <a:p>
              <a:r>
                <a:rPr lang="en-US" dirty="0"/>
                <a:t>One node</a:t>
              </a:r>
            </a:p>
          </p:txBody>
        </p:sp>
      </p:grpSp>
      <p:cxnSp>
        <p:nvCxnSpPr>
          <p:cNvPr id="84" name="Straight Arrow Connector 83">
            <a:extLst>
              <a:ext uri="{FF2B5EF4-FFF2-40B4-BE49-F238E27FC236}">
                <a16:creationId xmlns:a16="http://schemas.microsoft.com/office/drawing/2014/main" id="{4BF9B134-E40A-4C4C-8378-223B8C95C8FD}"/>
              </a:ext>
            </a:extLst>
          </p:cNvPr>
          <p:cNvCxnSpPr>
            <a:cxnSpLocks/>
          </p:cNvCxnSpPr>
          <p:nvPr/>
        </p:nvCxnSpPr>
        <p:spPr>
          <a:xfrm>
            <a:off x="360000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77E4CA-E169-4B84-B5BD-BF7126490820}"/>
              </a:ext>
            </a:extLst>
          </p:cNvPr>
          <p:cNvCxnSpPr>
            <a:cxnSpLocks/>
          </p:cNvCxnSpPr>
          <p:nvPr/>
        </p:nvCxnSpPr>
        <p:spPr>
          <a:xfrm>
            <a:off x="544237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209BBD1-F295-437C-845B-5F10DAAD04F5}"/>
              </a:ext>
            </a:extLst>
          </p:cNvPr>
          <p:cNvGrpSpPr/>
          <p:nvPr/>
        </p:nvGrpSpPr>
        <p:grpSpPr>
          <a:xfrm>
            <a:off x="4320000" y="4907073"/>
            <a:ext cx="1099962" cy="990260"/>
            <a:chOff x="8218632" y="4340091"/>
            <a:chExt cx="1099962" cy="990260"/>
          </a:xfrm>
        </p:grpSpPr>
        <p:pic>
          <p:nvPicPr>
            <p:cNvPr id="87" name="Picture 86">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8" name="Picture 87">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91" name="Picture 90">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92" name="Picture 91">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28" name="Group 27"/>
          <p:cNvGrpSpPr/>
          <p:nvPr/>
        </p:nvGrpSpPr>
        <p:grpSpPr>
          <a:xfrm>
            <a:off x="6122476" y="4241981"/>
            <a:ext cx="1862890" cy="1863453"/>
            <a:chOff x="6122476" y="4241981"/>
            <a:chExt cx="1862890" cy="1863453"/>
          </a:xfrm>
        </p:grpSpPr>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264000" y="5220000"/>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229211" y="4845434"/>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229211" y="5925434"/>
              <a:ext cx="147813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229211" y="5565434"/>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229211" y="538543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229211" y="5745434"/>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229211" y="5025434"/>
              <a:ext cx="10982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229211" y="6105434"/>
              <a:ext cx="133262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2072A-0259-4EA2-A19B-029B35C5349B}"/>
                </a:ext>
              </a:extLst>
            </p:cNvPr>
            <p:cNvCxnSpPr>
              <a:cxnSpLocks/>
            </p:cNvCxnSpPr>
            <p:nvPr/>
          </p:nvCxnSpPr>
          <p:spPr>
            <a:xfrm>
              <a:off x="6229210" y="4665434"/>
              <a:ext cx="1512000"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A2072A-0259-4EA2-A19B-029B35C5349B}"/>
                </a:ext>
              </a:extLst>
            </p:cNvPr>
            <p:cNvCxnSpPr>
              <a:cxnSpLocks/>
            </p:cNvCxnSpPr>
            <p:nvPr/>
          </p:nvCxnSpPr>
          <p:spPr>
            <a:xfrm>
              <a:off x="6229211" y="4665434"/>
              <a:ext cx="0" cy="144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EFF9717-0236-4C42-A502-2505387C6988}"/>
                </a:ext>
              </a:extLst>
            </p:cNvPr>
            <p:cNvSpPr txBox="1"/>
            <p:nvPr/>
          </p:nvSpPr>
          <p:spPr>
            <a:xfrm>
              <a:off x="6122476" y="4241981"/>
              <a:ext cx="1862890" cy="369332"/>
            </a:xfrm>
            <a:prstGeom prst="rect">
              <a:avLst/>
            </a:prstGeom>
            <a:noFill/>
          </p:spPr>
          <p:txBody>
            <a:bodyPr wrap="square" rtlCol="0">
              <a:spAutoFit/>
            </a:bodyPr>
            <a:lstStyle/>
            <a:p>
              <a:r>
                <a:rPr lang="en-US" dirty="0"/>
                <a:t>Process group</a:t>
              </a:r>
            </a:p>
          </p:txBody>
        </p:sp>
      </p:grpSp>
      <p:grpSp>
        <p:nvGrpSpPr>
          <p:cNvPr id="25" name="Group 24"/>
          <p:cNvGrpSpPr/>
          <p:nvPr/>
        </p:nvGrpSpPr>
        <p:grpSpPr>
          <a:xfrm>
            <a:off x="6106141" y="2068360"/>
            <a:ext cx="1934563" cy="1479444"/>
            <a:chOff x="6144178" y="2213509"/>
            <a:chExt cx="1934563" cy="1479444"/>
          </a:xfrm>
        </p:grpSpPr>
        <p:sp>
          <p:nvSpPr>
            <p:cNvPr id="59" name="TextBox 58">
              <a:extLst>
                <a:ext uri="{FF2B5EF4-FFF2-40B4-BE49-F238E27FC236}">
                  <a16:creationId xmlns:a16="http://schemas.microsoft.com/office/drawing/2014/main" id="{EA1EE363-8661-43BC-A3EA-FC1A48500FE3}"/>
                </a:ext>
              </a:extLst>
            </p:cNvPr>
            <p:cNvSpPr txBox="1"/>
            <p:nvPr/>
          </p:nvSpPr>
          <p:spPr>
            <a:xfrm>
              <a:off x="6144178" y="2213509"/>
              <a:ext cx="1934563" cy="369332"/>
            </a:xfrm>
            <a:prstGeom prst="rect">
              <a:avLst/>
            </a:prstGeom>
            <a:noFill/>
          </p:spPr>
          <p:txBody>
            <a:bodyPr wrap="square" rtlCol="0">
              <a:spAutoFit/>
            </a:bodyPr>
            <a:lstStyle/>
            <a:p>
              <a:r>
                <a:rPr lang="en-US" dirty="0"/>
                <a:t>Thread group</a:t>
              </a:r>
            </a:p>
          </p:txBody>
        </p:sp>
        <p:grpSp>
          <p:nvGrpSpPr>
            <p:cNvPr id="22" name="Group 21"/>
            <p:cNvGrpSpPr/>
            <p:nvPr/>
          </p:nvGrpSpPr>
          <p:grpSpPr>
            <a:xfrm>
              <a:off x="6267247" y="2608695"/>
              <a:ext cx="1603681" cy="1084258"/>
              <a:chOff x="6264000" y="2520000"/>
              <a:chExt cx="1603681" cy="1084258"/>
            </a:xfrm>
          </p:grpSpPr>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6264000" y="2520000"/>
                <a:ext cx="1328455"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6264000" y="3600000"/>
                <a:ext cx="1332620" cy="4258"/>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6264000" y="2880000"/>
                <a:ext cx="1603681"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6264000" y="3240000"/>
                <a:ext cx="1471528"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7A2072A-0259-4EA2-A19B-029B35C5349B}"/>
                  </a:ext>
                </a:extLst>
              </p:cNvPr>
              <p:cNvCxnSpPr>
                <a:cxnSpLocks/>
              </p:cNvCxnSpPr>
              <p:nvPr/>
            </p:nvCxnSpPr>
            <p:spPr>
              <a:xfrm>
                <a:off x="6264000" y="2520000"/>
                <a:ext cx="0" cy="108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77</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D4D0C565-58A7-3E5E-13F8-711E0E7D896A}"/>
              </a:ext>
            </a:extLst>
          </p:cNvPr>
          <p:cNvCxnSpPr/>
          <p:nvPr/>
        </p:nvCxnSpPr>
        <p:spPr>
          <a:xfrm flipV="1">
            <a:off x="2423591" y="848519"/>
            <a:ext cx="0" cy="3444577"/>
          </a:xfrm>
          <a:prstGeom prst="straightConnector1">
            <a:avLst/>
          </a:prstGeom>
          <a:ln w="25400">
            <a:solidFill>
              <a:srgbClr val="FF0000"/>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9C9B8142-6E2A-529F-5353-F9C61A431AC2}"/>
              </a:ext>
            </a:extLst>
          </p:cNvPr>
          <p:cNvSpPr txBox="1"/>
          <p:nvPr/>
        </p:nvSpPr>
        <p:spPr>
          <a:xfrm rot="16200000">
            <a:off x="1561447" y="2334069"/>
            <a:ext cx="1224134" cy="461665"/>
          </a:xfrm>
          <a:prstGeom prst="rect">
            <a:avLst/>
          </a:prstGeom>
          <a:noFill/>
        </p:spPr>
        <p:txBody>
          <a:bodyPr wrap="square" rtlCol="0">
            <a:spAutoFit/>
          </a:bodyPr>
          <a:lstStyle/>
          <a:p>
            <a:r>
              <a:rPr lang="nl-BE" sz="2400" dirty="0" err="1"/>
              <a:t>cores</a:t>
            </a:r>
            <a:endParaRPr lang="nl-BE" sz="2400" dirty="0"/>
          </a:p>
        </p:txBody>
      </p:sp>
      <p:sp>
        <p:nvSpPr>
          <p:cNvPr id="7" name="TextBox 6">
            <a:extLst>
              <a:ext uri="{FF2B5EF4-FFF2-40B4-BE49-F238E27FC236}">
                <a16:creationId xmlns:a16="http://schemas.microsoft.com/office/drawing/2014/main" id="{D47BE710-8743-5233-44D5-1BF889FEA81C}"/>
              </a:ext>
            </a:extLst>
          </p:cNvPr>
          <p:cNvSpPr txBox="1"/>
          <p:nvPr/>
        </p:nvSpPr>
        <p:spPr>
          <a:xfrm>
            <a:off x="9624392" y="4285316"/>
            <a:ext cx="1296144" cy="461665"/>
          </a:xfrm>
          <a:prstGeom prst="rect">
            <a:avLst/>
          </a:prstGeom>
          <a:noFill/>
        </p:spPr>
        <p:txBody>
          <a:bodyPr wrap="square" rtlCol="0">
            <a:spAutoFit/>
          </a:bodyPr>
          <a:lstStyle/>
          <a:p>
            <a:r>
              <a:rPr lang="nl-BE" sz="2400" dirty="0"/>
              <a:t>time</a:t>
            </a:r>
          </a:p>
        </p:txBody>
      </p:sp>
      <p:cxnSp>
        <p:nvCxnSpPr>
          <p:cNvPr id="8" name="Straight Arrow Connector 7">
            <a:extLst>
              <a:ext uri="{FF2B5EF4-FFF2-40B4-BE49-F238E27FC236}">
                <a16:creationId xmlns:a16="http://schemas.microsoft.com/office/drawing/2014/main" id="{FB420876-5680-8230-D37B-64903AFFFA48}"/>
              </a:ext>
            </a:extLst>
          </p:cNvPr>
          <p:cNvCxnSpPr>
            <a:cxnSpLocks/>
          </p:cNvCxnSpPr>
          <p:nvPr/>
        </p:nvCxnSpPr>
        <p:spPr>
          <a:xfrm>
            <a:off x="2423591" y="4293096"/>
            <a:ext cx="8073771" cy="0"/>
          </a:xfrm>
          <a:prstGeom prst="straightConnector1">
            <a:avLst/>
          </a:prstGeom>
          <a:ln w="25400">
            <a:solidFill>
              <a:srgbClr val="FF0000"/>
            </a:solidFill>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8173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7" y="1489153"/>
            <a:ext cx="3055291"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99807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script.slurm</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283255" y="3976425"/>
            <a:ext cx="4608631"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pic>
        <p:nvPicPr>
          <p:cNvPr id="3" name="Picture 2" descr="Logo, icon&#10;&#10;Description automatically generated">
            <a:extLst>
              <a:ext uri="{FF2B5EF4-FFF2-40B4-BE49-F238E27FC236}">
                <a16:creationId xmlns:a16="http://schemas.microsoft.com/office/drawing/2014/main" id="{2959D5F6-C4C6-2B71-2573-CB6D4C0CCC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8425" y="632688"/>
            <a:ext cx="777242" cy="777242"/>
          </a:xfrm>
          <a:prstGeom prst="rect">
            <a:avLst/>
          </a:prstGeom>
        </p:spPr>
      </p:pic>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64904"/>
            <a:ext cx="11738514" cy="923330"/>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--account=&lt;project name&gt; --partition=interactive –-clusters=</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br>
              <a:rPr lang="en-US" dirty="0">
                <a:latin typeface="72 Monospace" panose="020B0509030603020204" pitchFamily="49" charset="0"/>
                <a:cs typeface="72 Monospace" panose="020B0509030603020204" pitchFamily="49" charset="0"/>
              </a:rPr>
            </a:br>
            <a:br>
              <a:rPr lang="en-US" dirty="0">
                <a:latin typeface="72 Monospace" panose="020B0509030603020204" pitchFamily="49" charset="0"/>
                <a:cs typeface="72 Monospace" panose="020B0509030603020204" pitchFamily="49" charset="0"/>
              </a:rPr>
            </a:br>
            <a:r>
              <a:rPr lang="en-US" dirty="0">
                <a:latin typeface="72 Monospace" panose="020B0509030603020204" pitchFamily="49" charset="0"/>
                <a:cs typeface="72 Monospace" panose="020B0509030603020204" pitchFamily="49" charset="0"/>
              </a:rPr>
              <a:t>       --nodes=1 --</a:t>
            </a:r>
            <a:r>
              <a:rPr lang="en-US" dirty="0" err="1">
                <a:latin typeface="72 Monospace" panose="020B0509030603020204" pitchFamily="49" charset="0"/>
                <a:cs typeface="72 Monospace" panose="020B0509030603020204" pitchFamily="49" charset="0"/>
              </a:rPr>
              <a:t>ntasks</a:t>
            </a:r>
            <a:r>
              <a:rPr lang="en-US" dirty="0">
                <a:latin typeface="72 Monospace" panose="020B0509030603020204" pitchFamily="49" charset="0"/>
                <a:cs typeface="72 Monospace" panose="020B0509030603020204" pitchFamily="49" charset="0"/>
              </a:rPr>
              <a:t>=4 --time=01:00:00 --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grpSp>
        <p:nvGrpSpPr>
          <p:cNvPr id="6" name="Group 5"/>
          <p:cNvGrpSpPr/>
          <p:nvPr/>
        </p:nvGrpSpPr>
        <p:grpSpPr>
          <a:xfrm>
            <a:off x="621408" y="4725144"/>
            <a:ext cx="10875189" cy="1211362"/>
            <a:chOff x="621409" y="3704029"/>
            <a:chExt cx="10875189" cy="1211362"/>
          </a:xfrm>
        </p:grpSpPr>
        <p:sp>
          <p:nvSpPr>
            <p:cNvPr id="15" name="TextBox 14"/>
            <p:cNvSpPr txBox="1"/>
            <p:nvPr/>
          </p:nvSpPr>
          <p:spPr>
            <a:xfrm>
              <a:off x="621409" y="3992061"/>
              <a:ext cx="10875189" cy="923330"/>
            </a:xfrm>
            <a:prstGeom prst="rect">
              <a:avLst/>
            </a:prstGeom>
            <a:noFill/>
            <a:ln>
              <a:solidFill>
                <a:schemeClr val="accent1"/>
              </a:solidFill>
            </a:ln>
          </p:spPr>
          <p:txBody>
            <a:bodyPr wrap="square" rtlCol="0">
              <a:spAutoFit/>
            </a:bodyPr>
            <a:lstStyle/>
            <a:p>
              <a:pPr marL="172800" indent="-324000">
                <a:buClr>
                  <a:srgbClr val="DB6C30"/>
                </a:buClr>
                <a:buFont typeface="Wingdings" panose="05000000000000000000" pitchFamily="2" charset="2"/>
                <a:buChar char="q"/>
              </a:pPr>
              <a:r>
                <a:rPr lang="en-US" dirty="0"/>
                <a:t>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pPr marL="172800" indent="-324000">
                <a:buClr>
                  <a:srgbClr val="DB6C30"/>
                </a:buClr>
                <a:buFont typeface="Wingdings" panose="05000000000000000000" pitchFamily="2" charset="2"/>
                <a:buChar char="q"/>
              </a:pPr>
              <a:r>
                <a:rPr lang="en-US" dirty="0"/>
                <a:t>Implicit defaults for an interactive job on </a:t>
              </a:r>
              <a:r>
                <a:rPr lang="en-US" dirty="0" err="1"/>
                <a:t>wICE</a:t>
              </a:r>
              <a:r>
                <a:rPr lang="en-US" dirty="0"/>
                <a:t> are</a:t>
              </a:r>
              <a:br>
                <a:rPr lang="en-US" dirty="0"/>
              </a:br>
              <a:r>
                <a:rPr lang="en-US" dirty="0"/>
                <a:t>   </a:t>
              </a:r>
              <a:r>
                <a:rPr lang="en-US" dirty="0">
                  <a:latin typeface="Courier New" panose="02070309020205020404" pitchFamily="49" charset="0"/>
                  <a:cs typeface="Courier New" panose="02070309020205020404" pitchFamily="49" charset="0"/>
                </a:rPr>
                <a:t>-n 1 -t 01:00:00 –p batch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=3400M</a:t>
              </a:r>
            </a:p>
          </p:txBody>
        </p:sp>
        <p:sp>
          <p:nvSpPr>
            <p:cNvPr id="4" name="Rectangle 3"/>
            <p:cNvSpPr/>
            <p:nvPr/>
          </p:nvSpPr>
          <p:spPr>
            <a:xfrm>
              <a:off x="10128448" y="3704029"/>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24948" y="1211085"/>
            <a:ext cx="1555207" cy="1709710"/>
            <a:chOff x="879017" y="1046590"/>
            <a:chExt cx="1515245" cy="1709710"/>
          </a:xfrm>
        </p:grpSpPr>
        <p:sp>
          <p:nvSpPr>
            <p:cNvPr id="3" name="Rectangle 2"/>
            <p:cNvSpPr/>
            <p:nvPr/>
          </p:nvSpPr>
          <p:spPr>
            <a:xfrm>
              <a:off x="879018" y="2452628"/>
              <a:ext cx="673365" cy="303672"/>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7" y="1046590"/>
              <a:ext cx="1515245" cy="67049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an interactive job</a:t>
              </a:r>
              <a:endParaRPr lang="nl-BE" sz="1600" dirty="0"/>
            </a:p>
          </p:txBody>
        </p:sp>
        <p:cxnSp>
          <p:nvCxnSpPr>
            <p:cNvPr id="9" name="Straight Connector 8"/>
            <p:cNvCxnSpPr>
              <a:cxnSpLocks/>
              <a:stCxn id="7" idx="1"/>
              <a:endCxn id="3" idx="1"/>
            </p:cNvCxnSpPr>
            <p:nvPr/>
          </p:nvCxnSpPr>
          <p:spPr>
            <a:xfrm>
              <a:off x="879017" y="1381835"/>
              <a:ext cx="1" cy="122262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055440" y="3140968"/>
            <a:ext cx="1728191" cy="958181"/>
            <a:chOff x="433703" y="2230094"/>
            <a:chExt cx="1505657" cy="958181"/>
          </a:xfrm>
        </p:grpSpPr>
        <p:sp>
          <p:nvSpPr>
            <p:cNvPr id="23" name="Rectangle 22"/>
            <p:cNvSpPr/>
            <p:nvPr/>
          </p:nvSpPr>
          <p:spPr>
            <a:xfrm>
              <a:off x="791830" y="2230094"/>
              <a:ext cx="1147530"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3703" y="2657648"/>
              <a:ext cx="1505656"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nodes</a:t>
              </a:r>
              <a:endParaRPr lang="nl-BE" sz="1600" dirty="0"/>
            </a:p>
          </p:txBody>
        </p:sp>
        <p:cxnSp>
          <p:nvCxnSpPr>
            <p:cNvPr id="25" name="Straight Connector 24"/>
            <p:cNvCxnSpPr>
              <a:stCxn id="23" idx="1"/>
            </p:cNvCxnSpPr>
            <p:nvPr/>
          </p:nvCxnSpPr>
          <p:spPr>
            <a:xfrm>
              <a:off x="791830" y="2380089"/>
              <a:ext cx="0" cy="26830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525057" y="1999798"/>
            <a:ext cx="3344837" cy="925146"/>
            <a:chOff x="823792" y="2006313"/>
            <a:chExt cx="3344837" cy="925146"/>
          </a:xfrm>
        </p:grpSpPr>
        <p:sp>
          <p:nvSpPr>
            <p:cNvPr id="39" name="Rectangle 38"/>
            <p:cNvSpPr/>
            <p:nvPr/>
          </p:nvSpPr>
          <p:spPr>
            <a:xfrm>
              <a:off x="823792" y="2619114"/>
              <a:ext cx="3344837" cy="312345"/>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23792" y="2006313"/>
              <a:ext cx="3344837"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Credit account for compute credits</a:t>
              </a:r>
              <a:endParaRPr lang="nl-BE" sz="1600" dirty="0"/>
            </a:p>
          </p:txBody>
        </p:sp>
        <p:cxnSp>
          <p:nvCxnSpPr>
            <p:cNvPr id="41" name="Straight Connector 40"/>
            <p:cNvCxnSpPr>
              <a:stCxn id="40" idx="1"/>
              <a:endCxn id="39" idx="1"/>
            </p:cNvCxnSpPr>
            <p:nvPr/>
          </p:nvCxnSpPr>
          <p:spPr>
            <a:xfrm>
              <a:off x="823792" y="2252862"/>
              <a:ext cx="0" cy="52242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4410631" y="3140968"/>
            <a:ext cx="2102559" cy="935661"/>
            <a:chOff x="1473413" y="3656092"/>
            <a:chExt cx="2374937" cy="935661"/>
          </a:xfrm>
        </p:grpSpPr>
        <p:sp>
          <p:nvSpPr>
            <p:cNvPr id="43" name="Rectangle 42"/>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44" name="Rectangle 43"/>
            <p:cNvSpPr/>
            <p:nvPr/>
          </p:nvSpPr>
          <p:spPr>
            <a:xfrm>
              <a:off x="1474343" y="4098655"/>
              <a:ext cx="1672400"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a:stCxn id="43" idx="1"/>
              <a:endCxn id="44" idx="1"/>
            </p:cNvCxnSpPr>
            <p:nvPr/>
          </p:nvCxnSpPr>
          <p:spPr>
            <a:xfrm>
              <a:off x="1473413" y="3806087"/>
              <a:ext cx="930" cy="539117"/>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270910" y="1974283"/>
            <a:ext cx="2145570" cy="965007"/>
            <a:chOff x="-692852" y="61161"/>
            <a:chExt cx="2145570" cy="965007"/>
          </a:xfrm>
        </p:grpSpPr>
        <p:sp>
          <p:nvSpPr>
            <p:cNvPr id="47" name="Rectangle 46"/>
            <p:cNvSpPr/>
            <p:nvPr/>
          </p:nvSpPr>
          <p:spPr>
            <a:xfrm>
              <a:off x="-692852" y="685130"/>
              <a:ext cx="2145570"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692852" y="61161"/>
              <a:ext cx="1557416" cy="51564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a:stCxn id="48" idx="1"/>
              <a:endCxn id="47" idx="1"/>
            </p:cNvCxnSpPr>
            <p:nvPr/>
          </p:nvCxnSpPr>
          <p:spPr>
            <a:xfrm>
              <a:off x="-692852" y="318981"/>
              <a:ext cx="0" cy="53666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79</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6578260" y="3140968"/>
            <a:ext cx="1937437" cy="944474"/>
            <a:chOff x="7926263" y="2740918"/>
            <a:chExt cx="1937437" cy="944474"/>
          </a:xfrm>
        </p:grpSpPr>
        <p:sp>
          <p:nvSpPr>
            <p:cNvPr id="8" name="Rectangle 7">
              <a:extLst>
                <a:ext uri="{FF2B5EF4-FFF2-40B4-BE49-F238E27FC236}">
                  <a16:creationId xmlns:a16="http://schemas.microsoft.com/office/drawing/2014/main" id="{34BF0104-EEB4-ACFA-A21E-EE8D3ECA9DF9}"/>
                </a:ext>
              </a:extLst>
            </p:cNvPr>
            <p:cNvSpPr/>
            <p:nvPr/>
          </p:nvSpPr>
          <p:spPr>
            <a:xfrm>
              <a:off x="7926263" y="2740918"/>
              <a:ext cx="1872089"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18387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a:stCxn id="8" idx="1"/>
              <a:endCxn id="11" idx="1"/>
            </p:cNvCxnSpPr>
            <p:nvPr/>
          </p:nvCxnSpPr>
          <p:spPr>
            <a:xfrm>
              <a:off x="7926263" y="2890913"/>
              <a:ext cx="1" cy="54371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9A51221-1611-67D3-99C1-D0A8E739ABE5}"/>
              </a:ext>
            </a:extLst>
          </p:cNvPr>
          <p:cNvGrpSpPr/>
          <p:nvPr/>
        </p:nvGrpSpPr>
        <p:grpSpPr>
          <a:xfrm>
            <a:off x="4931806" y="1999798"/>
            <a:ext cx="3277191" cy="932859"/>
            <a:chOff x="4122599" y="3047053"/>
            <a:chExt cx="3277191" cy="932859"/>
          </a:xfrm>
        </p:grpSpPr>
        <p:sp>
          <p:nvSpPr>
            <p:cNvPr id="37" name="Rectangle 36">
              <a:extLst>
                <a:ext uri="{FF2B5EF4-FFF2-40B4-BE49-F238E27FC236}">
                  <a16:creationId xmlns:a16="http://schemas.microsoft.com/office/drawing/2014/main" id="{34BF0104-EEB4-ACFA-A21E-EE8D3ECA9DF9}"/>
                </a:ext>
              </a:extLst>
            </p:cNvPr>
            <p:cNvSpPr/>
            <p:nvPr/>
          </p:nvSpPr>
          <p:spPr>
            <a:xfrm>
              <a:off x="4122600" y="3654991"/>
              <a:ext cx="3277190" cy="324921"/>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0" name="Rectangle 49">
              <a:extLst>
                <a:ext uri="{FF2B5EF4-FFF2-40B4-BE49-F238E27FC236}">
                  <a16:creationId xmlns:a16="http://schemas.microsoft.com/office/drawing/2014/main" id="{B14E4F10-B15C-1D8B-EDCE-F62C51EB16ED}"/>
                </a:ext>
              </a:extLst>
            </p:cNvPr>
            <p:cNvSpPr/>
            <p:nvPr/>
          </p:nvSpPr>
          <p:spPr>
            <a:xfrm>
              <a:off x="4122599" y="3047053"/>
              <a:ext cx="2748369"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special hardware or queue</a:t>
              </a:r>
              <a:endParaRPr lang="nl-BE" sz="1600" dirty="0"/>
            </a:p>
          </p:txBody>
        </p:sp>
        <p:cxnSp>
          <p:nvCxnSpPr>
            <p:cNvPr id="51" name="Straight Connector 50">
              <a:extLst>
                <a:ext uri="{FF2B5EF4-FFF2-40B4-BE49-F238E27FC236}">
                  <a16:creationId xmlns:a16="http://schemas.microsoft.com/office/drawing/2014/main" id="{CF76F412-2AEC-B5D8-4103-1701D2AA3433}"/>
                </a:ext>
              </a:extLst>
            </p:cNvPr>
            <p:cNvCxnSpPr>
              <a:cxnSpLocks/>
              <a:stCxn id="50" idx="1"/>
              <a:endCxn id="37" idx="1"/>
            </p:cNvCxnSpPr>
            <p:nvPr/>
          </p:nvCxnSpPr>
          <p:spPr>
            <a:xfrm>
              <a:off x="4122599" y="3297814"/>
              <a:ext cx="1" cy="51963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5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interactive job on </a:t>
            </a:r>
            <a:r>
              <a:rPr lang="en-US" altLang="en-US" sz="3200" b="1" dirty="0" err="1"/>
              <a:t>wICE</a:t>
            </a:r>
            <a:endParaRPr lang="pl-PL" altLang="en-US" sz="3200" b="1" dirty="0"/>
          </a:p>
        </p:txBody>
      </p:sp>
      <p:grpSp>
        <p:nvGrpSpPr>
          <p:cNvPr id="2" name="Group 1">
            <a:extLst>
              <a:ext uri="{FF2B5EF4-FFF2-40B4-BE49-F238E27FC236}">
                <a16:creationId xmlns:a16="http://schemas.microsoft.com/office/drawing/2014/main" id="{C82A26A0-F64D-8E7D-2C64-092771B250EB}"/>
              </a:ext>
            </a:extLst>
          </p:cNvPr>
          <p:cNvGrpSpPr/>
          <p:nvPr/>
        </p:nvGrpSpPr>
        <p:grpSpPr>
          <a:xfrm>
            <a:off x="2852918" y="3155116"/>
            <a:ext cx="1491822" cy="1463169"/>
            <a:chOff x="1473413" y="3656092"/>
            <a:chExt cx="2374937" cy="1463169"/>
          </a:xfrm>
        </p:grpSpPr>
        <p:sp>
          <p:nvSpPr>
            <p:cNvPr id="14" name="Rectangle 13">
              <a:extLst>
                <a:ext uri="{FF2B5EF4-FFF2-40B4-BE49-F238E27FC236}">
                  <a16:creationId xmlns:a16="http://schemas.microsoft.com/office/drawing/2014/main" id="{17260FFB-543F-5A90-410B-AEEA7C8F76D7}"/>
                </a:ext>
              </a:extLst>
            </p:cNvPr>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17" name="Rectangle 16">
              <a:extLst>
                <a:ext uri="{FF2B5EF4-FFF2-40B4-BE49-F238E27FC236}">
                  <a16:creationId xmlns:a16="http://schemas.microsoft.com/office/drawing/2014/main" id="{C742DFD9-36B9-57BD-3B31-57A055D86FCD}"/>
                </a:ext>
              </a:extLst>
            </p:cNvPr>
            <p:cNvSpPr/>
            <p:nvPr/>
          </p:nvSpPr>
          <p:spPr>
            <a:xfrm>
              <a:off x="1474341" y="4098655"/>
              <a:ext cx="2355752" cy="1020606"/>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processes or cores</a:t>
              </a:r>
              <a:endParaRPr lang="nl-BE" sz="1600" dirty="0"/>
            </a:p>
          </p:txBody>
        </p:sp>
        <p:cxnSp>
          <p:nvCxnSpPr>
            <p:cNvPr id="18" name="Straight Connector 17">
              <a:extLst>
                <a:ext uri="{FF2B5EF4-FFF2-40B4-BE49-F238E27FC236}">
                  <a16:creationId xmlns:a16="http://schemas.microsoft.com/office/drawing/2014/main" id="{470322BD-7A87-B5CA-C148-3C8CFAD26962}"/>
                </a:ext>
              </a:extLst>
            </p:cNvPr>
            <p:cNvCxnSpPr>
              <a:cxnSpLocks/>
              <a:stCxn id="14" idx="1"/>
              <a:endCxn id="17" idx="1"/>
            </p:cNvCxnSpPr>
            <p:nvPr/>
          </p:nvCxnSpPr>
          <p:spPr>
            <a:xfrm>
              <a:off x="1473413" y="3806087"/>
              <a:ext cx="928" cy="802871"/>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8</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465" y="1082865"/>
            <a:ext cx="9059688" cy="4801578"/>
          </a:xfrm>
          <a:prstGeom prst="rect">
            <a:avLst/>
          </a:prstGeom>
        </p:spPr>
      </p:pic>
      <p:sp>
        <p:nvSpPr>
          <p:cNvPr id="6" name="Rounded Rectangular Callout 5"/>
          <p:cNvSpPr/>
          <p:nvPr/>
        </p:nvSpPr>
        <p:spPr>
          <a:xfrm>
            <a:off x="3522078" y="297423"/>
            <a:ext cx="2635991" cy="695028"/>
          </a:xfrm>
          <a:prstGeom prst="wedgeRoundRectCallout">
            <a:avLst>
              <a:gd name="adj1" fmla="val 72121"/>
              <a:gd name="adj2" fmla="val 158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Extensive set of courses every academic year</a:t>
            </a:r>
            <a:endParaRPr lang="nl-BE" sz="1600" dirty="0"/>
          </a:p>
        </p:txBody>
      </p:sp>
      <p:sp>
        <p:nvSpPr>
          <p:cNvPr id="7" name="Rounded Rectangular Callout 6"/>
          <p:cNvSpPr/>
          <p:nvPr/>
        </p:nvSpPr>
        <p:spPr>
          <a:xfrm>
            <a:off x="6384032" y="302527"/>
            <a:ext cx="5400600" cy="695028"/>
          </a:xfrm>
          <a:prstGeom prst="wedgeRoundRectCallout">
            <a:avLst>
              <a:gd name="adj1" fmla="val -22892"/>
              <a:gd name="adj2" fmla="val 1792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Links to the VSC </a:t>
            </a:r>
            <a:r>
              <a:rPr lang="en-US" sz="1600" b="1" dirty="0"/>
              <a:t>account page</a:t>
            </a:r>
            <a:r>
              <a:rPr lang="en-US" sz="1600" dirty="0"/>
              <a:t> and the VSC </a:t>
            </a:r>
            <a:r>
              <a:rPr lang="en-US" sz="1600" b="1" dirty="0"/>
              <a:t>documentation</a:t>
            </a:r>
            <a:br>
              <a:rPr lang="en-US" sz="1600" dirty="0"/>
            </a:br>
            <a:r>
              <a:rPr lang="en-US" sz="1600" dirty="0"/>
              <a:t>(answers &gt;80% of your questions!)</a:t>
            </a:r>
            <a:endParaRPr lang="nl-BE" sz="1600" dirty="0"/>
          </a:p>
        </p:txBody>
      </p:sp>
      <p:sp>
        <p:nvSpPr>
          <p:cNvPr id="10" name="Rounded Rectangular Callout 9"/>
          <p:cNvSpPr/>
          <p:nvPr/>
        </p:nvSpPr>
        <p:spPr>
          <a:xfrm>
            <a:off x="191344" y="298003"/>
            <a:ext cx="3096344" cy="699552"/>
          </a:xfrm>
          <a:prstGeom prst="wedgeRoundRectCallout">
            <a:avLst>
              <a:gd name="adj1" fmla="val -24116"/>
              <a:gd name="adj2" fmla="val 44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Visit </a:t>
            </a:r>
            <a:r>
              <a:rPr lang="en-US" sz="2000" b="1" dirty="0">
                <a:hlinkClick r:id="rId4"/>
              </a:rPr>
              <a:t>https://vscentrum.be</a:t>
            </a:r>
            <a:endParaRPr lang="nl-BE" sz="2000" b="1" dirty="0"/>
          </a:p>
        </p:txBody>
      </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361750290"/>
              </p:ext>
            </p:extLst>
          </p:nvPr>
        </p:nvGraphicFramePr>
        <p:xfrm>
          <a:off x="108155" y="1124744"/>
          <a:ext cx="12015019" cy="5457649"/>
        </p:xfrm>
        <a:graphic>
          <a:graphicData uri="http://schemas.openxmlformats.org/drawingml/2006/table">
            <a:tbl>
              <a:tblPr firstRow="1" firstCol="1" bandRow="1">
                <a:tableStyleId>{B301B821-A1FF-4177-AEE7-76D212191A09}</a:tableStyleId>
              </a:tblPr>
              <a:tblGrid>
                <a:gridCol w="6779933">
                  <a:extLst>
                    <a:ext uri="{9D8B030D-6E8A-4147-A177-3AD203B41FA5}">
                      <a16:colId xmlns:a16="http://schemas.microsoft.com/office/drawing/2014/main" val="1674356392"/>
                    </a:ext>
                  </a:extLst>
                </a:gridCol>
                <a:gridCol w="5235086">
                  <a:extLst>
                    <a:ext uri="{9D8B030D-6E8A-4147-A177-3AD203B41FA5}">
                      <a16:colId xmlns:a16="http://schemas.microsoft.com/office/drawing/2014/main" val="745218725"/>
                    </a:ext>
                  </a:extLst>
                </a:gridCol>
              </a:tblGrid>
              <a:tr h="406280">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2690343910"/>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1233525469"/>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3192131618"/>
                  </a:ext>
                </a:extLst>
              </a:tr>
              <a:tr h="71099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871598224"/>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--me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3380162964"/>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--me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Give a rough estimate of when your jobs will start</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148600807"/>
                  </a:ext>
                </a:extLst>
              </a:tr>
              <a:tr h="428169">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3307826251"/>
                  </a:ext>
                </a:extLst>
              </a:tr>
              <a:tr h="428169">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Show the </a:t>
                      </a:r>
                      <a:r>
                        <a:rPr lang="en-US" sz="1800" b="0" dirty="0" err="1">
                          <a:effectLst/>
                        </a:rPr>
                        <a:t>jobscript</a:t>
                      </a:r>
                      <a:r>
                        <a:rPr lang="en-US" sz="1800" b="0" dirty="0">
                          <a:effectLst/>
                        </a:rPr>
                        <a:t> used for a given batch job</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3309982086"/>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txBody>
                  <a:tcPr anchor="ctr"/>
                </a:tc>
                <a:tc>
                  <a:txBody>
                    <a:bodyPr/>
                    <a:lstStyle/>
                    <a:p>
                      <a:pPr>
                        <a:spcAft>
                          <a:spcPts val="0"/>
                        </a:spcAft>
                      </a:pPr>
                      <a:r>
                        <a:rPr lang="en-US" sz="1800" b="0" dirty="0">
                          <a:effectLst/>
                        </a:rPr>
                        <a:t>Overview of the cluster</a:t>
                      </a:r>
                      <a:endParaRPr lang="en-GB" sz="1800" b="0" dirty="0">
                        <a:effectLst/>
                      </a:endParaRPr>
                    </a:p>
                  </a:txBody>
                  <a:tcPr anchor="ctr"/>
                </a:tc>
                <a:extLst>
                  <a:ext uri="{0D108BD9-81ED-4DB2-BD59-A6C34878D82A}">
                    <a16:rowId xmlns:a16="http://schemas.microsoft.com/office/drawing/2014/main" val="2568071451"/>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1090533005"/>
                  </a:ext>
                </a:extLst>
              </a:tr>
              <a:tr h="428169">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80</a:t>
            </a:fld>
            <a:endParaRPr lang="en-US" dirty="0"/>
          </a:p>
        </p:txBody>
      </p:sp>
      <p:sp>
        <p:nvSpPr>
          <p:cNvPr id="2" name="Rectangle 2">
            <a:extLst>
              <a:ext uri="{FF2B5EF4-FFF2-40B4-BE49-F238E27FC236}">
                <a16:creationId xmlns:a16="http://schemas.microsoft.com/office/drawing/2014/main" id="{5775C8CF-D572-58DF-3EC7-BA40776E3BD0}"/>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Slurm</a:t>
            </a:r>
            <a:r>
              <a:rPr lang="en-US" altLang="en-US" sz="3200" dirty="0"/>
              <a:t> command-line tools</a:t>
            </a:r>
          </a:p>
        </p:txBody>
      </p:sp>
    </p:spTree>
    <p:extLst>
      <p:ext uri="{BB962C8B-B14F-4D97-AF65-F5344CB8AC3E}">
        <p14:creationId xmlns:p14="http://schemas.microsoft.com/office/powerpoint/2010/main" val="9182096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81</a:t>
            </a:fld>
            <a:endParaRPr lang="en-US" dirty="0"/>
          </a:p>
        </p:txBody>
      </p:sp>
      <p:graphicFrame>
        <p:nvGraphicFramePr>
          <p:cNvPr id="5" name="Tabel 4">
            <a:extLst>
              <a:ext uri="{FF2B5EF4-FFF2-40B4-BE49-F238E27FC236}">
                <a16:creationId xmlns:a16="http://schemas.microsoft.com/office/drawing/2014/main" id="{5E0E3581-424C-6925-32BC-119B91BC4FCE}"/>
              </a:ext>
            </a:extLst>
          </p:cNvPr>
          <p:cNvGraphicFramePr>
            <a:graphicFrameLocks noGrp="1"/>
          </p:cNvGraphicFramePr>
          <p:nvPr>
            <p:extLst>
              <p:ext uri="{D42A27DB-BD31-4B8C-83A1-F6EECF244321}">
                <p14:modId xmlns:p14="http://schemas.microsoft.com/office/powerpoint/2010/main" val="452057815"/>
              </p:ext>
            </p:extLst>
          </p:nvPr>
        </p:nvGraphicFramePr>
        <p:xfrm>
          <a:off x="912303" y="1010812"/>
          <a:ext cx="9865096" cy="5468542"/>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err="1"/>
                        <a:t>Slurm</a:t>
                      </a:r>
                      <a:r>
                        <a:rPr lang="nl-NL" sz="2000" dirty="0"/>
                        <a:t> option</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85475">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2521532997"/>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453872895"/>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lvl="0">
                        <a:buNone/>
                      </a:pPr>
                      <a:r>
                        <a:rPr lang="nl-NL" sz="2000" b="0" i="0" u="none" strike="noStrike" noProof="0" dirty="0">
                          <a:latin typeface="Courier New"/>
                        </a:rPr>
                        <a:t>--error=&lt;</a:t>
                      </a:r>
                      <a:r>
                        <a:rPr lang="nl-NL" sz="2000" b="0" i="0" u="none" strike="noStrike" noProof="0" dirty="0" err="1">
                          <a:latin typeface="Courier New"/>
                        </a:rPr>
                        <a:t>file_template</a:t>
                      </a:r>
                      <a:r>
                        <a:rPr lang="nl-NL" sz="2000" b="0" i="0" u="none" strike="noStrike" noProof="0" dirty="0">
                          <a:latin typeface="Courier New"/>
                        </a:rPr>
                        <a:t>&gt;</a:t>
                      </a:r>
                      <a:endParaRPr lang="nl-NL" sz="2000" dirty="0" err="1">
                        <a:solidFill>
                          <a:schemeClr val="tx1"/>
                        </a:solidFill>
                        <a:latin typeface="FlandersArtSans-Regular"/>
                      </a:endParaRPr>
                    </a:p>
                  </a:txBody>
                  <a:tcPr anchor="ctr"/>
                </a:tc>
                <a:tc>
                  <a:txBody>
                    <a:bodyPr/>
                    <a:lstStyle/>
                    <a:p>
                      <a:pPr lvl="0">
                        <a:buNone/>
                      </a:pPr>
                      <a:r>
                        <a:rPr lang="nl-NL" sz="2000" kern="1200" noProof="0" dirty="0">
                          <a:solidFill>
                            <a:schemeClr val="tx1"/>
                          </a:solidFill>
                          <a:latin typeface="+mn-lt"/>
                          <a:ea typeface="+mn-ea"/>
                          <a:cs typeface="+mn-cs"/>
                        </a:rPr>
                        <a:t>D</a:t>
                      </a:r>
                      <a:r>
                        <a:rPr lang="nl-NL" sz="2000" kern="1200" dirty="0" err="1">
                          <a:solidFill>
                            <a:schemeClr val="tx1"/>
                          </a:solidFill>
                          <a:latin typeface="+mn-lt"/>
                          <a:ea typeface="+mn-ea"/>
                          <a:cs typeface="+mn-cs"/>
                        </a:rPr>
                        <a:t>ef</a:t>
                      </a:r>
                      <a:r>
                        <a:rPr lang="nl-NL" sz="2000" dirty="0" err="1">
                          <a:solidFill>
                            <a:schemeClr val="tx1"/>
                          </a:solidFill>
                          <a:latin typeface="+mn-lt"/>
                        </a:rPr>
                        <a:t>ault</a:t>
                      </a:r>
                      <a:r>
                        <a:rPr lang="nl-NL" sz="2000" dirty="0">
                          <a:solidFill>
                            <a:schemeClr val="tx1"/>
                          </a:solidFill>
                          <a:latin typeface="+mn-lt"/>
                        </a:rPr>
                        <a:t>: </a:t>
                      </a:r>
                      <a:r>
                        <a:rPr lang="nl-NL" sz="2000" dirty="0" err="1">
                          <a:solidFill>
                            <a:schemeClr val="tx1"/>
                          </a:solidFill>
                          <a:latin typeface="+mn-lt"/>
                        </a:rPr>
                        <a:t>redirect</a:t>
                      </a:r>
                      <a:r>
                        <a:rPr lang="nl-NL" sz="2000" dirty="0">
                          <a:solidFill>
                            <a:schemeClr val="tx1"/>
                          </a:solidFill>
                          <a:latin typeface="+mn-lt"/>
                        </a:rPr>
                        <a:t> </a:t>
                      </a:r>
                      <a:r>
                        <a:rPr lang="nl-NL" sz="2000" dirty="0" err="1">
                          <a:solidFill>
                            <a:schemeClr val="tx1"/>
                          </a:solidFill>
                          <a:latin typeface="+mn-lt"/>
                        </a:rPr>
                        <a:t>to</a:t>
                      </a:r>
                      <a:r>
                        <a:rPr lang="nl-NL" sz="2000" dirty="0">
                          <a:solidFill>
                            <a:schemeClr val="tx1"/>
                          </a:solidFill>
                          <a:latin typeface="+mn-lt"/>
                        </a:rPr>
                        <a:t> STDOUT</a:t>
                      </a:r>
                      <a:endParaRPr lang="nl-NL" sz="2000" dirty="0">
                        <a:solidFill>
                          <a:schemeClr val="tx1"/>
                        </a:solidFill>
                        <a:latin typeface="FlandersArtSans-Regular"/>
                      </a:endParaRPr>
                    </a:p>
                  </a:txBody>
                  <a:tcPr anchor="ctr"/>
                </a:tc>
                <a:extLst>
                  <a:ext uri="{0D108BD9-81ED-4DB2-BD59-A6C34878D82A}">
                    <a16:rowId xmlns:a16="http://schemas.microsoft.com/office/drawing/2014/main" val="978844607"/>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a:t>
                      </a:r>
                      <a:r>
                        <a:rPr lang="nl-NL" sz="2000" b="0" i="0" u="none" strike="noStrike" noProof="0" dirty="0" err="1"/>
                        <a:t>the</a:t>
                      </a:r>
                      <a:r>
                        <a:rPr lang="nl-NL" sz="2000" b="0" i="0" u="none" strike="noStrike" noProof="0" dirty="0"/>
                        <a:t> job</a:t>
                      </a:r>
                    </a:p>
                  </a:txBody>
                  <a:tcPr/>
                </a:tc>
                <a:extLst>
                  <a:ext uri="{0D108BD9-81ED-4DB2-BD59-A6C34878D82A}">
                    <a16:rowId xmlns:a16="http://schemas.microsoft.com/office/drawing/2014/main" val="2744721027"/>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t>Credit account (</a:t>
                      </a:r>
                      <a:r>
                        <a:rPr lang="nl-NL" sz="2000" b="0" i="0" u="none" strike="noStrike" noProof="0" dirty="0" err="1"/>
                        <a:t>mandatory</a:t>
                      </a:r>
                      <a:r>
                        <a:rPr lang="nl-NL" sz="2000" b="0" i="0" u="none" strike="noStrike" noProof="0" dirty="0"/>
                        <a:t>)</a:t>
                      </a:r>
                    </a:p>
                  </a:txBody>
                  <a:tcPr/>
                </a:tc>
                <a:extLst>
                  <a:ext uri="{0D108BD9-81ED-4DB2-BD59-A6C34878D82A}">
                    <a16:rowId xmlns:a16="http://schemas.microsoft.com/office/drawing/2014/main" val="911817103"/>
                  </a:ext>
                </a:extLst>
              </a:tr>
            </a:tbl>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81</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Slurm</a:t>
            </a:r>
            <a:r>
              <a:rPr lang="en-US" altLang="en-US" sz="3200" dirty="0"/>
              <a:t> job submit options</a:t>
            </a:r>
          </a:p>
        </p:txBody>
      </p:sp>
    </p:spTree>
    <p:extLst>
      <p:ext uri="{BB962C8B-B14F-4D97-AF65-F5344CB8AC3E}">
        <p14:creationId xmlns:p14="http://schemas.microsoft.com/office/powerpoint/2010/main" val="26710992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C8FC6-DCFA-8608-0A4B-7F6A96028491}"/>
            </a:ext>
          </a:extLst>
        </p:cNvPr>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1F239218-4C82-6E3E-D130-C43909A6D85D}"/>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82</a:t>
            </a:fld>
            <a:endParaRPr lang="en-US" dirty="0"/>
          </a:p>
        </p:txBody>
      </p:sp>
      <p:graphicFrame>
        <p:nvGraphicFramePr>
          <p:cNvPr id="5" name="Tabel 4">
            <a:extLst>
              <a:ext uri="{FF2B5EF4-FFF2-40B4-BE49-F238E27FC236}">
                <a16:creationId xmlns:a16="http://schemas.microsoft.com/office/drawing/2014/main" id="{EE168ED7-2E10-FAC2-3F78-F447D7EFEDC6}"/>
              </a:ext>
            </a:extLst>
          </p:cNvPr>
          <p:cNvGraphicFramePr>
            <a:graphicFrameLocks noGrp="1"/>
          </p:cNvGraphicFramePr>
          <p:nvPr>
            <p:extLst>
              <p:ext uri="{D42A27DB-BD31-4B8C-83A1-F6EECF244321}">
                <p14:modId xmlns:p14="http://schemas.microsoft.com/office/powerpoint/2010/main" val="1174942935"/>
              </p:ext>
            </p:extLst>
          </p:nvPr>
        </p:nvGraphicFramePr>
        <p:xfrm>
          <a:off x="912303" y="1010812"/>
          <a:ext cx="9865096" cy="5196898"/>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err="1"/>
                        <a:t>Slurm</a:t>
                      </a:r>
                      <a:r>
                        <a:rPr lang="nl-NL" sz="2000" dirty="0"/>
                        <a:t> option</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437772">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Mandatory</a:t>
                      </a:r>
                      <a:r>
                        <a:rPr lang="nl-NL" sz="2000" b="0" i="0" u="none" strike="noStrike" noProof="0" dirty="0"/>
                        <a:t> (</a:t>
                      </a:r>
                      <a:r>
                        <a:rPr lang="nl-NL" sz="2000" b="0" i="0" u="none" strike="noStrike" noProof="0" dirty="0" err="1"/>
                        <a:t>credits</a:t>
                      </a:r>
                      <a:r>
                        <a:rPr lang="nl-NL" sz="2000" b="0" i="0" u="none" strike="noStrike" noProof="0" dirty="0"/>
                        <a:t>)</a:t>
                      </a:r>
                    </a:p>
                  </a:txBody>
                  <a:tcPr/>
                </a:tc>
                <a:extLst>
                  <a:ext uri="{0D108BD9-81ED-4DB2-BD59-A6C34878D82A}">
                    <a16:rowId xmlns:a16="http://schemas.microsoft.com/office/drawing/2014/main" val="27775940"/>
                  </a:ext>
                </a:extLst>
              </a:tr>
              <a:tr h="437772">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4077070776"/>
                  </a:ext>
                </a:extLst>
              </a:tr>
              <a:tr h="437772">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3434436885"/>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STDOUT+STDERR;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a:t>
                      </a:r>
                      <a:r>
                        <a:rPr lang="nl-NL" sz="2000" b="0" i="0" u="none" strike="noStrike" noProof="0" dirty="0" err="1"/>
                        <a:t>the</a:t>
                      </a:r>
                      <a:r>
                        <a:rPr lang="nl-NL" sz="2000" b="0" i="0" u="none" strike="noStrike" noProof="0" dirty="0"/>
                        <a:t> job</a:t>
                      </a:r>
                    </a:p>
                  </a:txBody>
                  <a:tcPr/>
                </a:tc>
                <a:extLst>
                  <a:ext uri="{0D108BD9-81ED-4DB2-BD59-A6C34878D82A}">
                    <a16:rowId xmlns:a16="http://schemas.microsoft.com/office/drawing/2014/main" val="2744721027"/>
                  </a:ext>
                </a:extLst>
              </a:tr>
            </a:tbl>
          </a:graphicData>
        </a:graphic>
      </p:graphicFrame>
      <p:sp>
        <p:nvSpPr>
          <p:cNvPr id="6" name="Slide Number Placeholder 4">
            <a:extLst>
              <a:ext uri="{FF2B5EF4-FFF2-40B4-BE49-F238E27FC236}">
                <a16:creationId xmlns:a16="http://schemas.microsoft.com/office/drawing/2014/main" id="{373EAAE2-0C86-4130-41CA-437982AF382C}"/>
              </a:ext>
            </a:extLst>
          </p:cNvPr>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82</a:t>
            </a:fld>
            <a:endParaRPr lang="nl-BE" sz="900" dirty="0">
              <a:solidFill>
                <a:schemeClr val="bg1"/>
              </a:solidFill>
            </a:endParaRPr>
          </a:p>
        </p:txBody>
      </p:sp>
      <p:sp>
        <p:nvSpPr>
          <p:cNvPr id="7" name="Rectangle 2">
            <a:extLst>
              <a:ext uri="{FF2B5EF4-FFF2-40B4-BE49-F238E27FC236}">
                <a16:creationId xmlns:a16="http://schemas.microsoft.com/office/drawing/2014/main" id="{55D6C00D-DA48-2ED6-5F1C-40A590A8ABC9}"/>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Slurm</a:t>
            </a:r>
            <a:r>
              <a:rPr lang="en-US" altLang="en-US" sz="3200" dirty="0"/>
              <a:t> job submit options</a:t>
            </a:r>
          </a:p>
        </p:txBody>
      </p:sp>
    </p:spTree>
    <p:extLst>
      <p:ext uri="{BB962C8B-B14F-4D97-AF65-F5344CB8AC3E}">
        <p14:creationId xmlns:p14="http://schemas.microsoft.com/office/powerpoint/2010/main" val="39111788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2912448-FEEC-49E8-9588-2DF1F90D57C2}" type="slidenum">
              <a:rPr lang="en-US" smtClean="0"/>
              <a:t>83</a:t>
            </a:fld>
            <a:endParaRPr lang="en-US" dirty="0"/>
          </a:p>
        </p:txBody>
      </p:sp>
      <p:graphicFrame>
        <p:nvGraphicFramePr>
          <p:cNvPr id="2" name="Table 3">
            <a:extLst>
              <a:ext uri="{FF2B5EF4-FFF2-40B4-BE49-F238E27FC236}">
                <a16:creationId xmlns:a16="http://schemas.microsoft.com/office/drawing/2014/main" id="{BF623C29-41CE-454E-8F80-63F1D33A16A0}"/>
              </a:ext>
            </a:extLst>
          </p:cNvPr>
          <p:cNvGraphicFramePr>
            <a:graphicFrameLocks noGrp="1"/>
          </p:cNvGraphicFramePr>
          <p:nvPr>
            <p:extLst>
              <p:ext uri="{D42A27DB-BD31-4B8C-83A1-F6EECF244321}">
                <p14:modId xmlns:p14="http://schemas.microsoft.com/office/powerpoint/2010/main" val="1421494752"/>
              </p:ext>
            </p:extLst>
          </p:nvPr>
        </p:nvGraphicFramePr>
        <p:xfrm>
          <a:off x="3273624" y="1052736"/>
          <a:ext cx="8006952" cy="5359400"/>
        </p:xfrm>
        <a:graphic>
          <a:graphicData uri="http://schemas.openxmlformats.org/drawingml/2006/table">
            <a:tbl>
              <a:tblPr firstRow="1" bandRow="1">
                <a:tableStyleId>{5C22544A-7EE6-4342-B048-85BDC9FD1C3A}</a:tableStyleId>
              </a:tblPr>
              <a:tblGrid>
                <a:gridCol w="1209708">
                  <a:extLst>
                    <a:ext uri="{9D8B030D-6E8A-4147-A177-3AD203B41FA5}">
                      <a16:colId xmlns:a16="http://schemas.microsoft.com/office/drawing/2014/main" val="4094831941"/>
                    </a:ext>
                  </a:extLst>
                </a:gridCol>
                <a:gridCol w="2557279">
                  <a:extLst>
                    <a:ext uri="{9D8B030D-6E8A-4147-A177-3AD203B41FA5}">
                      <a16:colId xmlns:a16="http://schemas.microsoft.com/office/drawing/2014/main" val="451435011"/>
                    </a:ext>
                  </a:extLst>
                </a:gridCol>
                <a:gridCol w="4239965">
                  <a:extLst>
                    <a:ext uri="{9D8B030D-6E8A-4147-A177-3AD203B41FA5}">
                      <a16:colId xmlns:a16="http://schemas.microsoft.com/office/drawing/2014/main" val="3177777384"/>
                    </a:ext>
                  </a:extLst>
                </a:gridCol>
              </a:tblGrid>
              <a:tr h="375780">
                <a:tc>
                  <a:txBody>
                    <a:bodyPr/>
                    <a:lstStyle/>
                    <a:p>
                      <a:r>
                        <a:rPr lang="en-US" sz="1800" dirty="0"/>
                        <a:t>Short version</a:t>
                      </a:r>
                      <a:endParaRPr lang="nl-BE" sz="1800" dirty="0"/>
                    </a:p>
                  </a:txBody>
                  <a:tcPr/>
                </a:tc>
                <a:tc>
                  <a:txBody>
                    <a:bodyPr/>
                    <a:lstStyle/>
                    <a:p>
                      <a:r>
                        <a:rPr lang="en-US" sz="1800" dirty="0"/>
                        <a:t>Long</a:t>
                      </a:r>
                      <a:br>
                        <a:rPr lang="en-US" sz="1800" dirty="0"/>
                      </a:br>
                      <a:r>
                        <a:rPr lang="en-US" sz="1800" dirty="0"/>
                        <a:t>version</a:t>
                      </a:r>
                      <a:endParaRPr lang="nl-BE" sz="1800" dirty="0"/>
                    </a:p>
                  </a:txBody>
                  <a:tcPr/>
                </a:tc>
                <a:tc>
                  <a:txBody>
                    <a:bodyPr/>
                    <a:lstStyle/>
                    <a:p>
                      <a:r>
                        <a:rPr lang="en-US" sz="1800" dirty="0"/>
                        <a:t>Meaning</a:t>
                      </a:r>
                      <a:endParaRPr lang="nl-BE" sz="1800" dirty="0"/>
                    </a:p>
                  </a:txBody>
                  <a:tcPr/>
                </a:tc>
                <a:extLst>
                  <a:ext uri="{0D108BD9-81ED-4DB2-BD59-A6C34878D82A}">
                    <a16:rowId xmlns:a16="http://schemas.microsoft.com/office/drawing/2014/main" val="400236656"/>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--account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err="1"/>
                        <a:t>Slurm</a:t>
                      </a:r>
                      <a:r>
                        <a:rPr lang="en-US" sz="1800" dirty="0"/>
                        <a:t> account name</a:t>
                      </a:r>
                      <a:endParaRPr lang="nl-BE" sz="1800" dirty="0"/>
                    </a:p>
                  </a:txBody>
                  <a:tcPr/>
                </a:tc>
                <a:extLst>
                  <a:ext uri="{0D108BD9-81ED-4DB2-BD59-A6C34878D82A}">
                    <a16:rowId xmlns:a16="http://schemas.microsoft.com/office/drawing/2014/main" val="1057992077"/>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--array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array range</a:t>
                      </a:r>
                      <a:endParaRPr lang="nl-BE" sz="1800" dirty="0"/>
                    </a:p>
                  </a:txBody>
                  <a:tcPr/>
                </a:tc>
                <a:extLst>
                  <a:ext uri="{0D108BD9-81ED-4DB2-BD59-A6C34878D82A}">
                    <a16:rowId xmlns:a16="http://schemas.microsoft.com/office/drawing/2014/main" val="872792786"/>
                  </a:ext>
                </a:extLst>
              </a:tr>
              <a:tr h="370840">
                <a:tc>
                  <a:txBody>
                    <a:bodyPr/>
                    <a:lstStyle/>
                    <a:p>
                      <a:r>
                        <a:rPr lang="en-US" sz="1800" dirty="0">
                          <a:latin typeface="Courier New" panose="02070309020205020404" pitchFamily="49" charset="0"/>
                          <a:cs typeface="Courier New" panose="02070309020205020404" pitchFamily="49" charset="0"/>
                        </a:rPr>
                        <a:t>-M</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--clusters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Cluster name</a:t>
                      </a:r>
                      <a:endParaRPr lang="nl-BE" sz="1800" dirty="0"/>
                    </a:p>
                  </a:txBody>
                  <a:tcPr/>
                </a:tc>
                <a:extLst>
                  <a:ext uri="{0D108BD9-81ED-4DB2-BD59-A6C34878D82A}">
                    <a16:rowId xmlns:a16="http://schemas.microsoft.com/office/drawing/2014/main" val="3927229"/>
                  </a:ext>
                </a:extLst>
              </a:tr>
              <a:tr h="370840">
                <a:tc>
                  <a:txBody>
                    <a:bodyPr/>
                    <a:lstStyle/>
                    <a:p>
                      <a:r>
                        <a:rPr lang="en-US" sz="1800" dirty="0">
                          <a:latin typeface="Courier New" panose="02070309020205020404" pitchFamily="49" charset="0"/>
                          <a:cs typeface="Courier New" panose="02070309020205020404" pitchFamily="49" charset="0"/>
                        </a:rPr>
                        <a:t>-c</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cpus</a:t>
                      </a:r>
                      <a:r>
                        <a:rPr lang="en-US" sz="1800" dirty="0">
                          <a:latin typeface="Courier New" panose="02070309020205020404" pitchFamily="49" charset="0"/>
                          <a:cs typeface="Courier New" panose="02070309020205020404" pitchFamily="49" charset="0"/>
                        </a:rPr>
                        <a:t>-per-task</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Number of cores per task (default: 1)</a:t>
                      </a:r>
                      <a:endParaRPr lang="nl-BE" sz="1800" dirty="0"/>
                    </a:p>
                  </a:txBody>
                  <a:tcPr/>
                </a:tc>
                <a:extLst>
                  <a:ext uri="{0D108BD9-81ED-4DB2-BD59-A6C34878D82A}">
                    <a16:rowId xmlns:a16="http://schemas.microsoft.com/office/drawing/2014/main" val="1825499147"/>
                  </a:ext>
                </a:extLst>
              </a:tr>
              <a:tr h="370840">
                <a:tc>
                  <a:txBody>
                    <a:bodyPr/>
                    <a:lstStyle/>
                    <a:p>
                      <a:r>
                        <a:rPr lang="en-US" sz="1800" dirty="0">
                          <a:latin typeface="Courier New" panose="02070309020205020404" pitchFamily="49" charset="0"/>
                          <a:cs typeface="Courier New" panose="02070309020205020404" pitchFamily="49" charset="0"/>
                        </a:rPr>
                        <a:t>-d</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--dependency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dependency (after, </a:t>
                      </a:r>
                      <a:r>
                        <a:rPr lang="en-US" sz="1800" dirty="0" err="1"/>
                        <a:t>afterok</a:t>
                      </a:r>
                      <a:r>
                        <a:rPr lang="en-US" sz="1800" dirty="0"/>
                        <a:t>, </a:t>
                      </a:r>
                      <a:r>
                        <a:rPr lang="en-US" sz="1800" dirty="0" err="1"/>
                        <a:t>afterany</a:t>
                      </a:r>
                      <a:r>
                        <a:rPr lang="en-US" sz="1800" dirty="0"/>
                        <a:t>, …)</a:t>
                      </a:r>
                      <a:endParaRPr lang="nl-BE" sz="1800" dirty="0"/>
                    </a:p>
                  </a:txBody>
                  <a:tcPr/>
                </a:tc>
                <a:extLst>
                  <a:ext uri="{0D108BD9-81ED-4DB2-BD59-A6C34878D82A}">
                    <a16:rowId xmlns:a16="http://schemas.microsoft.com/office/drawing/2014/main" val="3292799591"/>
                  </a:ext>
                </a:extLst>
              </a:tr>
              <a:tr h="370840">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--input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STDIN filename</a:t>
                      </a:r>
                      <a:endParaRPr lang="nl-BE" sz="1800" dirty="0"/>
                    </a:p>
                  </a:txBody>
                  <a:tcPr/>
                </a:tc>
                <a:extLst>
                  <a:ext uri="{0D108BD9-81ED-4DB2-BD59-A6C34878D82A}">
                    <a16:rowId xmlns:a16="http://schemas.microsoft.com/office/drawing/2014/main" val="4209992204"/>
                  </a:ext>
                </a:extLst>
              </a:tr>
              <a:tr h="370840">
                <a:tc>
                  <a:txBody>
                    <a:bodyPr/>
                    <a:lstStyle/>
                    <a:p>
                      <a:r>
                        <a:rPr lang="en-US" sz="1800" dirty="0">
                          <a:latin typeface="Courier New" panose="02070309020205020404" pitchFamily="49" charset="0"/>
                          <a:cs typeface="Courier New" panose="02070309020205020404" pitchFamily="49" charset="0"/>
                        </a:rPr>
                        <a:t>-e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--error</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STDERR filename</a:t>
                      </a:r>
                      <a:endParaRPr lang="nl-BE" sz="1800" dirty="0"/>
                    </a:p>
                  </a:txBody>
                  <a:tcPr/>
                </a:tc>
                <a:extLst>
                  <a:ext uri="{0D108BD9-81ED-4DB2-BD59-A6C34878D82A}">
                    <a16:rowId xmlns:a16="http://schemas.microsoft.com/office/drawing/2014/main" val="483209916"/>
                  </a:ext>
                </a:extLst>
              </a:tr>
              <a:tr h="370840">
                <a:tc>
                  <a:txBody>
                    <a:bodyPr/>
                    <a:lstStyle/>
                    <a:p>
                      <a:r>
                        <a:rPr lang="en-US" sz="1800" dirty="0">
                          <a:latin typeface="Courier New" panose="02070309020205020404" pitchFamily="49" charset="0"/>
                          <a:cs typeface="Courier New" panose="02070309020205020404" pitchFamily="49" charset="0"/>
                        </a:rPr>
                        <a:t>-o</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--output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STDOUT filename</a:t>
                      </a:r>
                      <a:endParaRPr lang="nl-BE" sz="1800" dirty="0"/>
                    </a:p>
                  </a:txBody>
                  <a:tcPr/>
                </a:tc>
                <a:extLst>
                  <a:ext uri="{0D108BD9-81ED-4DB2-BD59-A6C34878D82A}">
                    <a16:rowId xmlns:a16="http://schemas.microsoft.com/office/drawing/2014/main" val="3035702464"/>
                  </a:ext>
                </a:extLst>
              </a:tr>
              <a:tr h="370840">
                <a:tc>
                  <a:txBody>
                    <a:bodyPr/>
                    <a:lstStyle/>
                    <a:p>
                      <a:r>
                        <a:rPr lang="en-US" sz="1800" dirty="0">
                          <a:latin typeface="Courier New" panose="02070309020205020404" pitchFamily="49" charset="0"/>
                          <a:cs typeface="Courier New" panose="02070309020205020404" pitchFamily="49" charset="0"/>
                        </a:rPr>
                        <a:t>-t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--time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a:t>
                      </a:r>
                      <a:r>
                        <a:rPr lang="en-US" sz="1800" dirty="0" err="1"/>
                        <a:t>walltime</a:t>
                      </a:r>
                      <a:endParaRPr lang="nl-BE" sz="1800" dirty="0"/>
                    </a:p>
                  </a:txBody>
                  <a:tcPr/>
                </a:tc>
                <a:extLst>
                  <a:ext uri="{0D108BD9-81ED-4DB2-BD59-A6C34878D82A}">
                    <a16:rowId xmlns:a16="http://schemas.microsoft.com/office/drawing/2014/main" val="1138024881"/>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--nodes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Minimum num nodes</a:t>
                      </a:r>
                      <a:endParaRPr lang="nl-BE" sz="1800" dirty="0"/>
                    </a:p>
                  </a:txBody>
                  <a:tcPr/>
                </a:tc>
                <a:extLst>
                  <a:ext uri="{0D108BD9-81ED-4DB2-BD59-A6C34878D82A}">
                    <a16:rowId xmlns:a16="http://schemas.microsoft.com/office/drawing/2014/main" val="1537042455"/>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ntasks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num tasks</a:t>
                      </a:r>
                      <a:endParaRPr lang="nl-BE" sz="1800" dirty="0"/>
                    </a:p>
                  </a:txBody>
                  <a:tcPr/>
                </a:tc>
                <a:extLst>
                  <a:ext uri="{0D108BD9-81ED-4DB2-BD59-A6C34878D82A}">
                    <a16:rowId xmlns:a16="http://schemas.microsoft.com/office/drawing/2014/main" val="587039612"/>
                  </a:ext>
                </a:extLst>
              </a:tr>
              <a:tr h="370840">
                <a:tc>
                  <a:txBody>
                    <a:bodyPr/>
                    <a:lstStyle/>
                    <a:p>
                      <a:r>
                        <a:rPr lang="en-US" sz="1800" dirty="0">
                          <a:latin typeface="Courier New" panose="02070309020205020404" pitchFamily="49" charset="0"/>
                          <a:cs typeface="Courier New" panose="02070309020205020404" pitchFamily="49" charset="0"/>
                        </a:rPr>
                        <a:t>-p</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--partition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Partition name</a:t>
                      </a:r>
                      <a:endParaRPr lang="nl-BE" sz="1800" dirty="0"/>
                    </a:p>
                  </a:txBody>
                  <a:tcPr/>
                </a:tc>
                <a:extLst>
                  <a:ext uri="{0D108BD9-81ED-4DB2-BD59-A6C34878D82A}">
                    <a16:rowId xmlns:a16="http://schemas.microsoft.com/office/drawing/2014/main" val="623322092"/>
                  </a:ext>
                </a:extLst>
              </a:tr>
            </a:tbl>
          </a:graphicData>
        </a:graphic>
      </p:graphicFrame>
      <p:sp>
        <p:nvSpPr>
          <p:cNvPr id="4" name="TextBox 3">
            <a:extLst>
              <a:ext uri="{FF2B5EF4-FFF2-40B4-BE49-F238E27FC236}">
                <a16:creationId xmlns:a16="http://schemas.microsoft.com/office/drawing/2014/main" id="{62B4DE41-19DD-480D-91AD-FEF4B135CEAE}"/>
              </a:ext>
            </a:extLst>
          </p:cNvPr>
          <p:cNvSpPr txBox="1"/>
          <p:nvPr/>
        </p:nvSpPr>
        <p:spPr>
          <a:xfrm>
            <a:off x="455180" y="1447616"/>
            <a:ext cx="2472468" cy="1477328"/>
          </a:xfrm>
          <a:prstGeom prst="rect">
            <a:avLst/>
          </a:prstGeom>
          <a:noFill/>
        </p:spPr>
        <p:txBody>
          <a:bodyPr wrap="square" rtlCol="0">
            <a:spAutoFit/>
          </a:bodyPr>
          <a:lstStyle/>
          <a:p>
            <a:r>
              <a:rPr lang="en-US" dirty="0"/>
              <a:t>Some (not all) of the </a:t>
            </a:r>
            <a:r>
              <a:rPr lang="en-US" dirty="0" err="1">
                <a:latin typeface="Courier New" panose="02070309020205020404" pitchFamily="49" charset="0"/>
                <a:cs typeface="Courier New" panose="02070309020205020404" pitchFamily="49" charset="0"/>
              </a:rPr>
              <a:t>sbatch</a:t>
            </a:r>
            <a:r>
              <a:rPr lang="en-US" dirty="0"/>
              <a:t>, </a:t>
            </a:r>
            <a:r>
              <a:rPr lang="en-US" dirty="0" err="1">
                <a:latin typeface="Courier New" panose="02070309020205020404" pitchFamily="49" charset="0"/>
                <a:cs typeface="Courier New" panose="02070309020205020404" pitchFamily="49" charset="0"/>
              </a:rPr>
              <a:t>srun</a:t>
            </a:r>
            <a:r>
              <a:rPr lang="en-US" dirty="0"/>
              <a:t> and </a:t>
            </a:r>
            <a:r>
              <a:rPr lang="en-US" dirty="0" err="1">
                <a:latin typeface="Courier New" panose="02070309020205020404" pitchFamily="49" charset="0"/>
                <a:cs typeface="Courier New" panose="02070309020205020404" pitchFamily="49" charset="0"/>
              </a:rPr>
              <a:t>salloc</a:t>
            </a:r>
            <a:r>
              <a:rPr lang="en-US" dirty="0"/>
              <a:t> command line options also have</a:t>
            </a:r>
          </a:p>
          <a:p>
            <a:r>
              <a:rPr lang="en-US" dirty="0"/>
              <a:t>a short version</a:t>
            </a:r>
            <a:endParaRPr lang="nl-BE"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Long and short options</a:t>
            </a:r>
          </a:p>
        </p:txBody>
      </p:sp>
    </p:spTree>
    <p:extLst>
      <p:ext uri="{BB962C8B-B14F-4D97-AF65-F5344CB8AC3E}">
        <p14:creationId xmlns:p14="http://schemas.microsoft.com/office/powerpoint/2010/main" val="6295287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dirty="0"/>
          </a:p>
        </p:txBody>
      </p:sp>
      <p:sp>
        <p:nvSpPr>
          <p:cNvPr id="5" name="TextBox 4"/>
          <p:cNvSpPr txBox="1"/>
          <p:nvPr/>
        </p:nvSpPr>
        <p:spPr>
          <a:xfrm>
            <a:off x="720000" y="1077118"/>
            <a:ext cx="11112000" cy="5201424"/>
          </a:xfrm>
          <a:prstGeom prst="rect">
            <a:avLst/>
          </a:prstGeom>
          <a:noFill/>
          <a:ln>
            <a:noFill/>
          </a:ln>
        </p:spPr>
        <p:txBody>
          <a:bodyPr wrap="square" rtlCol="0">
            <a:spAutoFit/>
          </a:bodyPr>
          <a:lstStyle/>
          <a:p>
            <a:pPr marL="342900" indent="-342900">
              <a:buBlip>
                <a:blip r:embed="rId2"/>
              </a:buBlip>
            </a:pPr>
            <a:r>
              <a:rPr lang="en-US" sz="2200" dirty="0"/>
              <a:t>Interactive job with default options (1 core for 1 hour on the </a:t>
            </a:r>
            <a:r>
              <a:rPr lang="en-US" sz="2200" i="1" dirty="0"/>
              <a:t>batch</a:t>
            </a:r>
            <a:r>
              <a:rPr lang="en-US" sz="2200" dirty="0"/>
              <a:t>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bash -l</a:t>
            </a:r>
            <a:br>
              <a:rPr lang="en-US" sz="2000" dirty="0">
                <a:solidFill>
                  <a:srgbClr val="FF0000"/>
                </a:solidFill>
                <a:latin typeface="Courier New" panose="02070309020205020404" pitchFamily="49" charset="0"/>
                <a:cs typeface="Courier New" panose="02070309020205020404" pitchFamily="49" charset="0"/>
              </a:rPr>
            </a:br>
            <a:endParaRPr lang="en-US" sz="2200" dirty="0">
              <a:solidFill>
                <a:srgbClr val="FF0000"/>
              </a:solidFill>
            </a:endParaRPr>
          </a:p>
          <a:p>
            <a:pPr marL="342900" indent="-342900">
              <a:buBlip>
                <a:blip r:embed="rId2"/>
              </a:buBlip>
            </a:pPr>
            <a:r>
              <a:rPr lang="en-US" sz="2200" dirty="0"/>
              <a:t>Interactive job with X-forwarding</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--x11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bash -l</a:t>
            </a:r>
            <a:endParaRPr lang="en-US" sz="2000" dirty="0"/>
          </a:p>
          <a:p>
            <a:pPr marL="342900" indent="-342900">
              <a:buBlip>
                <a:blip r:embed="rId2"/>
              </a:buBlip>
            </a:pPr>
            <a:endParaRPr lang="en-US" sz="2000" dirty="0"/>
          </a:p>
          <a:p>
            <a:pPr marL="342900" indent="-342900">
              <a:buBlip>
                <a:blip r:embed="rId2"/>
              </a:buBlip>
            </a:pPr>
            <a:r>
              <a:rPr lang="en-US" sz="2200" dirty="0"/>
              <a:t>Interactive job with multiple cores, on the </a:t>
            </a:r>
            <a:r>
              <a:rPr lang="en-US" sz="2200" i="1" dirty="0"/>
              <a:t>interactive</a:t>
            </a:r>
            <a:r>
              <a:rPr lang="en-US" sz="2200" dirty="0"/>
              <a:t>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=4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--partition=interactive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bash –l</a:t>
            </a:r>
          </a:p>
          <a:p>
            <a:endParaRPr lang="en-US" sz="20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Interactive job with multiple cores and a GPU device</a:t>
            </a:r>
            <a:br>
              <a:rPr lang="en-US" sz="22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=18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a:t>
            </a:r>
            <a:r>
              <a:rPr lang="en-US" sz="2000" dirty="0" err="1">
                <a:latin typeface="Courier New" panose="02070309020205020404" pitchFamily="49" charset="0"/>
                <a:cs typeface="Courier New" panose="02070309020205020404" pitchFamily="49" charset="0"/>
              </a:rPr>
              <a:t>gpu</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gpus</a:t>
            </a:r>
            <a:r>
              <a:rPr lang="en-US" sz="2000" dirty="0">
                <a:latin typeface="Courier New" panose="02070309020205020404" pitchFamily="49" charset="0"/>
                <a:cs typeface="Courier New" panose="02070309020205020404" pitchFamily="49" charset="0"/>
              </a:rPr>
              <a:t>-per-node=1 --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bash -l</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To join one of your running jobs (connecting to the first compute node in the job’s allocation):</a:t>
            </a:r>
            <a:br>
              <a:rPr lang="en-US" sz="20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–M </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&gt; --overlap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bash -l</a:t>
            </a:r>
            <a:endParaRPr lang="en-US" sz="2000" dirty="0">
              <a:cs typeface="Courier New" panose="02070309020205020404" pitchFamily="49" charset="0"/>
            </a:endParaRP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jobs</a:t>
            </a:r>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735586" y="971058"/>
            <a:ext cx="5772274" cy="5413288"/>
            <a:chOff x="2826025" y="3886638"/>
            <a:chExt cx="5772274" cy="5413288"/>
          </a:xfrm>
        </p:grpSpPr>
        <p:sp>
          <p:nvSpPr>
            <p:cNvPr id="34" name="TextBox 3"/>
            <p:cNvSpPr txBox="1">
              <a:spLocks noChangeArrowheads="1"/>
            </p:cNvSpPr>
            <p:nvPr/>
          </p:nvSpPr>
          <p:spPr bwMode="auto">
            <a:xfrm>
              <a:off x="2826025" y="4160057"/>
              <a:ext cx="5772274" cy="5139869"/>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#!/bin/</a:t>
              </a:r>
              <a:r>
                <a:rPr lang="nl-BE" sz="1600" dirty="0" err="1">
                  <a:solidFill>
                    <a:srgbClr val="4E5865"/>
                  </a:solidFill>
                  <a:latin typeface="Courier New" panose="02070309020205020404" pitchFamily="49" charset="0"/>
                  <a:ea typeface="新細明體"/>
                  <a:cs typeface="Courier New" panose="02070309020205020404" pitchFamily="49" charset="0"/>
                </a:rPr>
                <a:t>bash</a:t>
              </a:r>
              <a:r>
                <a:rPr lang="nl-BE" sz="1600"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#SBATCH --clusters=</a:t>
              </a:r>
              <a:r>
                <a:rPr lang="nl-BE" sz="1600" dirty="0" err="1">
                  <a:solidFill>
                    <a:srgbClr val="4E5865"/>
                  </a:solidFill>
                  <a:latin typeface="Courier New" panose="02070309020205020404" pitchFamily="49" charset="0"/>
                  <a:ea typeface="新細明體"/>
                  <a:cs typeface="Courier New" panose="02070309020205020404" pitchFamily="49" charset="0"/>
                </a:rPr>
                <a:t>wice</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--account=</a:t>
              </a:r>
              <a:r>
                <a:rPr lang="nl-BE" sz="1600" dirty="0" err="1">
                  <a:solidFill>
                    <a:srgbClr val="4E5865"/>
                  </a:solidFill>
                  <a:latin typeface="Courier New" panose="02070309020205020404" pitchFamily="49" charset="0"/>
                  <a:ea typeface="新細明體"/>
                  <a:cs typeface="Courier New" panose="02070309020205020404" pitchFamily="49" charset="0"/>
                </a:rPr>
                <a:t>lp_hpcinfo</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nodes</a:t>
              </a:r>
              <a:r>
                <a:rPr lang="nl-BE" sz="1600" dirty="0">
                  <a:solidFill>
                    <a:srgbClr val="4E5865"/>
                  </a:solidFill>
                  <a:latin typeface="Courier New" panose="02070309020205020404" pitchFamily="49" charset="0"/>
                  <a:ea typeface="新細明體"/>
                  <a:cs typeface="Courier New" panose="02070309020205020404" pitchFamily="49" charset="0"/>
                </a:rPr>
                <a:t>=1</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ntasks</a:t>
              </a:r>
              <a:r>
                <a:rPr lang="nl-BE" sz="1600" dirty="0">
                  <a:solidFill>
                    <a:srgbClr val="4E5865"/>
                  </a:solidFill>
                  <a:latin typeface="Courier New" panose="02070309020205020404" pitchFamily="49" charset="0"/>
                  <a:ea typeface="新細明體"/>
                  <a:cs typeface="Courier New" panose="02070309020205020404" pitchFamily="49" charset="0"/>
                </a:rPr>
                <a:t>=4</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--mem-per-</a:t>
              </a:r>
              <a:r>
                <a:rPr lang="nl-BE" sz="1600" dirty="0" err="1">
                  <a:solidFill>
                    <a:srgbClr val="4E5865"/>
                  </a:solidFill>
                  <a:latin typeface="Courier New" panose="02070309020205020404" pitchFamily="49" charset="0"/>
                  <a:ea typeface="新細明體"/>
                  <a:cs typeface="Courier New" panose="02070309020205020404" pitchFamily="49" charset="0"/>
                </a:rPr>
                <a:t>cpu</a:t>
              </a:r>
              <a:r>
                <a:rPr lang="nl-BE" sz="1600" dirty="0">
                  <a:solidFill>
                    <a:srgbClr val="4E5865"/>
                  </a:solidFill>
                  <a:latin typeface="Courier New" panose="02070309020205020404" pitchFamily="49" charset="0"/>
                  <a:ea typeface="新細明體"/>
                  <a:cs typeface="Courier New" panose="02070309020205020404" pitchFamily="49" charset="0"/>
                </a:rPr>
                <a:t>=3400M</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--job-name=</a:t>
              </a:r>
              <a:r>
                <a:rPr lang="nl-BE" sz="1600" dirty="0" err="1">
                  <a:solidFill>
                    <a:srgbClr val="4E5865"/>
                  </a:solidFill>
                  <a:latin typeface="Courier New" panose="02070309020205020404" pitchFamily="49" charset="0"/>
                  <a:ea typeface="新細明體"/>
                  <a:cs typeface="Courier New" panose="02070309020205020404" pitchFamily="49" charset="0"/>
                </a:rPr>
                <a:t>hpc_workflow</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--mail-type=BEGIN,END,FAIL</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--mail-user=my.name@kuleuven.be</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module load </a:t>
              </a:r>
              <a:r>
                <a:rPr lang="nl-BE" sz="1600" dirty="0" err="1">
                  <a:solidFill>
                    <a:srgbClr val="4E5865"/>
                  </a:solidFill>
                  <a:latin typeface="Courier New" panose="02070309020205020404" pitchFamily="49" charset="0"/>
                  <a:ea typeface="新細明體"/>
                  <a:cs typeface="Courier New" panose="02070309020205020404" pitchFamily="49" charset="0"/>
                </a:rPr>
                <a:t>intel</a:t>
              </a:r>
              <a:r>
                <a:rPr lang="nl-BE" sz="1600" dirty="0">
                  <a:solidFill>
                    <a:srgbClr val="4E5865"/>
                  </a:solidFill>
                  <a:latin typeface="Courier New" panose="02070309020205020404" pitchFamily="49" charset="0"/>
                  <a:ea typeface="新細明體"/>
                  <a:cs typeface="Courier New" panose="02070309020205020404" pitchFamily="49" charset="0"/>
                </a:rPr>
                <a:t>/2024a</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module load Python/3.12.3-GCCcore-13.3.0</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which</a:t>
              </a:r>
              <a:r>
                <a:rPr lang="nl-BE" sz="1600" dirty="0">
                  <a:solidFill>
                    <a:srgbClr val="4E5865"/>
                  </a:solidFill>
                  <a:latin typeface="Courier New" panose="02070309020205020404" pitchFamily="49" charset="0"/>
                  <a:ea typeface="新細明體"/>
                  <a:cs typeface="Courier New" panose="02070309020205020404" pitchFamily="49" charset="0"/>
                </a:rPr>
                <a:t> python</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cd $VSC_SCRATCH/</a:t>
              </a:r>
              <a:r>
                <a:rPr lang="nl-BE" sz="1600" dirty="0" err="1">
                  <a:solidFill>
                    <a:srgbClr val="4E5865"/>
                  </a:solidFill>
                  <a:latin typeface="Courier New" panose="02070309020205020404" pitchFamily="49" charset="0"/>
                  <a:ea typeface="新細明體"/>
                  <a:cs typeface="Courier New" panose="02070309020205020404" pitchFamily="49" charset="0"/>
                </a:rPr>
                <a:t>projects</a:t>
              </a:r>
              <a:r>
                <a:rPr lang="nl-BE" sz="1600" dirty="0">
                  <a:solidFill>
                    <a:srgbClr val="4E5865"/>
                  </a:solidFill>
                  <a:latin typeface="Courier New" panose="02070309020205020404" pitchFamily="49" charset="0"/>
                  <a:ea typeface="新細明體"/>
                  <a:cs typeface="Courier New" panose="02070309020205020404" pitchFamily="49" charset="0"/>
                </a:rPr>
                <a:t>/</a:t>
              </a:r>
              <a:r>
                <a:rPr lang="nl-BE" sz="1600" dirty="0" err="1">
                  <a:solidFill>
                    <a:srgbClr val="4E5865"/>
                  </a:solidFill>
                  <a:latin typeface="Courier New" panose="02070309020205020404" pitchFamily="49" charset="0"/>
                  <a:ea typeface="新細明體"/>
                  <a:cs typeface="Courier New" panose="02070309020205020404" pitchFamily="49" charset="0"/>
                </a:rPr>
                <a:t>simulations</a:t>
              </a: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$VSC_DATA/</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python modelling.py</a:t>
              </a:r>
              <a:br>
                <a:rPr lang="nl-BE" sz="1600" dirty="0">
                  <a:solidFill>
                    <a:srgbClr val="4E5865"/>
                  </a:solidFill>
                  <a:latin typeface="Courier New" panose="02070309020205020404" pitchFamily="49" charset="0"/>
                  <a:ea typeface="新細明體"/>
                  <a:cs typeface="Courier New" panose="02070309020205020404" pitchFamily="49" charset="0"/>
                </a:rPr>
              </a:b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r>
                <a:rPr lang="nl-BE" sz="1600" dirty="0">
                  <a:solidFill>
                    <a:srgbClr val="4E5865"/>
                  </a:solidFill>
                  <a:latin typeface="Courier New" panose="02070309020205020404" pitchFamily="49" charset="0"/>
                  <a:ea typeface="新細明體"/>
                  <a:cs typeface="Courier New" panose="02070309020205020404" pitchFamily="49" charset="0"/>
                </a:rPr>
                <a:t> $VSC_DATA</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rm</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rf</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endParaRPr lang="nl-BE" sz="1600" dirty="0">
                <a:solidFill>
                  <a:srgbClr val="4E5865"/>
                </a:solidFill>
                <a:latin typeface="Courier New" panose="02070309020205020404" pitchFamily="49" charset="0"/>
                <a:ea typeface="新細明體"/>
                <a:cs typeface="Courier New" panose="02070309020205020404" pitchFamily="49" charset="0"/>
              </a:endParaRPr>
            </a:p>
          </p:txBody>
        </p:sp>
        <p:sp>
          <p:nvSpPr>
            <p:cNvPr id="36" name="TextBox 8"/>
            <p:cNvSpPr txBox="1">
              <a:spLocks noChangeArrowheads="1"/>
            </p:cNvSpPr>
            <p:nvPr/>
          </p:nvSpPr>
          <p:spPr bwMode="auto">
            <a:xfrm>
              <a:off x="7427245" y="3886638"/>
              <a:ext cx="1171054"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jobscript.slurm</a:t>
              </a:r>
              <a:endParaRPr lang="nl-BE" sz="1200" b="1" dirty="0">
                <a:latin typeface="Courier New" panose="02070309020205020404" pitchFamily="49" charset="0"/>
                <a:cs typeface="Courier New" panose="02070309020205020404" pitchFamily="49" charset="0"/>
              </a:endParaRPr>
            </a:p>
          </p:txBody>
        </p:sp>
      </p:grpSp>
      <p:grpSp>
        <p:nvGrpSpPr>
          <p:cNvPr id="16" name="Group 15">
            <a:extLst>
              <a:ext uri="{FF2B5EF4-FFF2-40B4-BE49-F238E27FC236}">
                <a16:creationId xmlns:a16="http://schemas.microsoft.com/office/drawing/2014/main" id="{26455D99-3ED0-4159-83FF-402040CF9D73}"/>
              </a:ext>
            </a:extLst>
          </p:cNvPr>
          <p:cNvGrpSpPr/>
          <p:nvPr/>
        </p:nvGrpSpPr>
        <p:grpSpPr>
          <a:xfrm>
            <a:off x="2716796" y="1167623"/>
            <a:ext cx="5824135" cy="432048"/>
            <a:chOff x="3071667" y="908720"/>
            <a:chExt cx="5824135" cy="432048"/>
          </a:xfrm>
        </p:grpSpPr>
        <p:sp>
          <p:nvSpPr>
            <p:cNvPr id="4" name="Rectangle 3"/>
            <p:cNvSpPr/>
            <p:nvPr/>
          </p:nvSpPr>
          <p:spPr>
            <a:xfrm>
              <a:off x="7244323" y="908720"/>
              <a:ext cx="1651479"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7" y="1124744"/>
              <a:ext cx="417265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652274" y="1689024"/>
            <a:ext cx="3180030" cy="1766967"/>
            <a:chOff x="5995232" y="1037954"/>
            <a:chExt cx="3197895" cy="1368151"/>
          </a:xfrm>
        </p:grpSpPr>
        <p:sp>
          <p:nvSpPr>
            <p:cNvPr id="7" name="Rectangle 6"/>
            <p:cNvSpPr/>
            <p:nvPr/>
          </p:nvSpPr>
          <p:spPr>
            <a:xfrm>
              <a:off x="7239360" y="1419794"/>
              <a:ext cx="1953767" cy="43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a:endCxn id="7" idx="1"/>
            </p:cNvCxnSpPr>
            <p:nvPr/>
          </p:nvCxnSpPr>
          <p:spPr>
            <a:xfrm>
              <a:off x="6011460" y="1635441"/>
              <a:ext cx="122790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32521" y="3679729"/>
            <a:ext cx="3159824" cy="504056"/>
            <a:chOff x="4302963" y="3696255"/>
            <a:chExt cx="3077990" cy="504056"/>
          </a:xfrm>
        </p:grpSpPr>
        <p:cxnSp>
          <p:nvCxnSpPr>
            <p:cNvPr id="19" name="Straight Connector 18"/>
            <p:cNvCxnSpPr/>
            <p:nvPr/>
          </p:nvCxnSpPr>
          <p:spPr>
            <a:xfrm>
              <a:off x="4302963" y="3721888"/>
              <a:ext cx="0" cy="452789"/>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2221057"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Loading modules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6036226" y="4397972"/>
            <a:ext cx="2653425" cy="648072"/>
            <a:chOff x="7536161" y="4524347"/>
            <a:chExt cx="2653425"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9" idx="1"/>
            </p:cNvCxnSpPr>
            <p:nvPr/>
          </p:nvCxnSpPr>
          <p:spPr>
            <a:xfrm>
              <a:off x="7536161" y="4848383"/>
              <a:ext cx="853226"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389387" y="4596355"/>
              <a:ext cx="180019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5" name="Group 14">
            <a:extLst>
              <a:ext uri="{FF2B5EF4-FFF2-40B4-BE49-F238E27FC236}">
                <a16:creationId xmlns:a16="http://schemas.microsoft.com/office/drawing/2014/main" id="{E987475C-5A38-5F51-35FE-A77E64FAFEF7}"/>
              </a:ext>
            </a:extLst>
          </p:cNvPr>
          <p:cNvGrpSpPr/>
          <p:nvPr/>
        </p:nvGrpSpPr>
        <p:grpSpPr>
          <a:xfrm>
            <a:off x="3292858" y="5064682"/>
            <a:ext cx="6187518" cy="504056"/>
            <a:chOff x="1332105" y="5280431"/>
            <a:chExt cx="6187518" cy="504056"/>
          </a:xfrm>
        </p:grpSpPr>
        <p:cxnSp>
          <p:nvCxnSpPr>
            <p:cNvPr id="20" name="Straight Connector 19">
              <a:extLst>
                <a:ext uri="{FF2B5EF4-FFF2-40B4-BE49-F238E27FC236}">
                  <a16:creationId xmlns:a16="http://schemas.microsoft.com/office/drawing/2014/main" id="{2FE23F1A-B0EA-BC60-137B-4E2AEA439CC3}"/>
                </a:ext>
              </a:extLst>
            </p:cNvPr>
            <p:cNvCxnSpPr>
              <a:cxnSpLocks/>
              <a:endCxn id="23" idx="1"/>
            </p:cNvCxnSpPr>
            <p:nvPr/>
          </p:nvCxnSpPr>
          <p:spPr>
            <a:xfrm>
              <a:off x="1332105" y="5532459"/>
              <a:ext cx="359659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28699" y="5280431"/>
              <a:ext cx="259092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Execute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6036228" y="5606771"/>
            <a:ext cx="2653423" cy="648072"/>
            <a:chOff x="7536161" y="4524347"/>
            <a:chExt cx="2005860"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a:endCxn id="35" idx="1"/>
            </p:cNvCxnSpPr>
            <p:nvPr/>
          </p:nvCxnSpPr>
          <p:spPr>
            <a:xfrm>
              <a:off x="7536161" y="4848383"/>
              <a:ext cx="644996"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8181157" y="4596355"/>
              <a:ext cx="136086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85</a:t>
            </a:fld>
            <a:endParaRPr lang="nl-BE" sz="900" dirty="0">
              <a:solidFill>
                <a:schemeClr val="bg1"/>
              </a:solidFill>
            </a:endParaRPr>
          </a:p>
        </p:txBody>
      </p:sp>
      <p:sp>
        <p:nvSpPr>
          <p:cNvPr id="3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a:t>
            </a:r>
            <a:r>
              <a:rPr lang="en-US" altLang="en-US" sz="3200" dirty="0" err="1"/>
              <a:t>Slurm</a:t>
            </a:r>
            <a:r>
              <a:rPr lang="en-US" altLang="en-US" sz="3200" dirty="0"/>
              <a:t> job script</a:t>
            </a:r>
          </a:p>
        </p:txBody>
      </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36867" name="Rectangle 3"/>
          <p:cNvSpPr>
            <a:spLocks noGrp="1" noChangeArrowheads="1"/>
          </p:cNvSpPr>
          <p:nvPr>
            <p:ph idx="1"/>
          </p:nvPr>
        </p:nvSpPr>
        <p:spPr>
          <a:xfrm>
            <a:off x="551384" y="1844824"/>
            <a:ext cx="4727928" cy="1448512"/>
          </a:xfrm>
          <a:ln w="19050">
            <a:noFill/>
          </a:ln>
        </p:spPr>
        <p:txBody>
          <a:bodyPr/>
          <a:lstStyle/>
          <a:p>
            <a:pPr marL="324000" indent="-324000" eaLnBrk="1" hangingPunct="1">
              <a:lnSpc>
                <a:spcPct val="150000"/>
              </a:lnSpc>
              <a:buClr>
                <a:srgbClr val="DB6C30"/>
              </a:buClr>
              <a:buBlip>
                <a:blip r:embed="rId2"/>
              </a:buBlip>
            </a:pPr>
            <a:r>
              <a:rPr lang="en-US" altLang="en-US" sz="2200" dirty="0"/>
              <a:t>Submit the job to the scheduler</a:t>
            </a:r>
          </a:p>
          <a:p>
            <a:pPr marL="324000" indent="-324000" eaLnBrk="1" hangingPunct="1">
              <a:buClr>
                <a:srgbClr val="DB6C30"/>
              </a:buClr>
              <a:buBlip>
                <a:blip r:embed="rId2"/>
              </a:buBlip>
            </a:pPr>
            <a:r>
              <a:rPr lang="en-US" altLang="en-US" sz="2200" dirty="0"/>
              <a:t>Receive a unique </a:t>
            </a:r>
            <a:r>
              <a:rPr lang="en-US" altLang="en-US" sz="2200" dirty="0" err="1"/>
              <a:t>JobID</a:t>
            </a:r>
            <a:endParaRPr lang="en-US" altLang="en-US" sz="2200" dirty="0"/>
          </a:p>
          <a:p>
            <a:pPr marL="324000" indent="-324000" eaLnBrk="1" hangingPunct="1">
              <a:buClr>
                <a:srgbClr val="DB6C30"/>
              </a:buClr>
              <a:buBlip>
                <a:blip r:embed="rId2"/>
              </a:buBlip>
            </a:pPr>
            <a:r>
              <a:rPr lang="en-US" altLang="en-US" sz="2200" dirty="0"/>
              <a:t>Error and output files</a:t>
            </a:r>
            <a:br>
              <a:rPr lang="en-US" altLang="en-US" sz="2200" dirty="0"/>
            </a:br>
            <a:endParaRPr lang="en-US" altLang="en-US" sz="2200" dirty="0"/>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 -l</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script</a:t>
              </a:r>
              <a:endParaRPr lang="nl-BE" dirty="0"/>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9959147" y="2261939"/>
              <a:ext cx="189749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Submit command</a:t>
              </a:r>
              <a:endParaRPr lang="nl-BE" dirty="0"/>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stderr, </a:t>
              </a:r>
              <a:r>
                <a:rPr lang="en-US" dirty="0" err="1"/>
                <a:t>stdout</a:t>
              </a:r>
              <a:endParaRPr lang="nl-BE" dirty="0"/>
            </a:p>
          </p:txBody>
        </p:sp>
      </p:gr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Batch job workflow</a:t>
            </a:r>
          </a:p>
        </p:txBody>
      </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87</a:t>
            </a:fld>
            <a:endParaRPr lang="nl-BE" dirty="0"/>
          </a:p>
        </p:txBody>
      </p:sp>
      <p:sp>
        <p:nvSpPr>
          <p:cNvPr id="36867" name="Rectangle 3"/>
          <p:cNvSpPr>
            <a:spLocks noGrp="1" noChangeArrowheads="1"/>
          </p:cNvSpPr>
          <p:nvPr>
            <p:ph idx="1"/>
          </p:nvPr>
        </p:nvSpPr>
        <p:spPr>
          <a:xfrm>
            <a:off x="551384" y="1211685"/>
            <a:ext cx="4727928" cy="4521571"/>
          </a:xfrm>
          <a:ln w="19050">
            <a:noFill/>
          </a:ln>
        </p:spPr>
        <p:txBody>
          <a:bodyPr/>
          <a:lstStyle/>
          <a:p>
            <a:pPr marL="324000" indent="-324000">
              <a:lnSpc>
                <a:spcPct val="150000"/>
              </a:lnSpc>
              <a:buClr>
                <a:srgbClr val="DB6C30"/>
              </a:buClr>
              <a:buBlip>
                <a:blip r:embed="rId2"/>
              </a:buBlip>
            </a:pPr>
            <a:r>
              <a:rPr lang="en-US" altLang="en-US" sz="2200" dirty="0"/>
              <a:t>STDERR and STDOUT are by default redirected to a single file:</a:t>
            </a:r>
            <a:br>
              <a:rPr lang="en-US" altLang="en-US" sz="2200" dirty="0"/>
            </a:b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job info, all errors and warnings, and printouts</a:t>
            </a:r>
          </a:p>
          <a:p>
            <a:pPr marL="324000" indent="-324000" eaLnBrk="1" hangingPunct="1">
              <a:buClr>
                <a:srgbClr val="DB6C30"/>
              </a:buClr>
              <a:buBlip>
                <a:blip r:embed="rId2"/>
              </a:buBlip>
            </a:pPr>
            <a:r>
              <a:rPr lang="en-US" altLang="en-US" sz="2200" dirty="0"/>
              <a:t>Worth going through</a:t>
            </a:r>
            <a:br>
              <a:rPr lang="en-US" altLang="en-US" sz="2200" dirty="0"/>
            </a:br>
            <a:r>
              <a:rPr lang="en-US" altLang="en-US" sz="2200" dirty="0"/>
              <a:t>(especially if it’s a new kind of job)</a:t>
            </a:r>
          </a:p>
          <a:p>
            <a:pPr marL="324000" indent="-324000" eaLnBrk="1" hangingPunct="1">
              <a:buClr>
                <a:srgbClr val="DB6C30"/>
              </a:buClr>
              <a:buBlip>
                <a:blip r:embed="rId2"/>
              </a:buBlip>
            </a:pPr>
            <a:r>
              <a:rPr lang="en-US" altLang="en-US" sz="2200" dirty="0"/>
              <a:t>Address all warnings and errors</a:t>
            </a:r>
            <a:br>
              <a:rPr lang="en-US" altLang="en-US" sz="2200" dirty="0"/>
            </a:br>
            <a:r>
              <a:rPr lang="en-US" altLang="en-US" sz="2200" dirty="0"/>
              <a:t>(if you can)</a:t>
            </a:r>
          </a:p>
          <a:p>
            <a:pPr marL="324000" indent="-324000" eaLnBrk="1" hangingPunct="1">
              <a:buClr>
                <a:srgbClr val="DB6C30"/>
              </a:buClr>
              <a:buBlip>
                <a:blip r:embed="rId2"/>
              </a:buBlip>
            </a:pPr>
            <a:r>
              <a:rPr lang="en-US" altLang="en-US" sz="2200" dirty="0"/>
              <a:t>Typical error examples on the right</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9602217" y="2261939"/>
              <a:ext cx="225442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 </a:t>
              </a:r>
              <a:r>
                <a:rPr lang="en-US" dirty="0" err="1"/>
                <a:t>walltime</a:t>
              </a:r>
              <a:endParaRPr lang="nl-BE" dirty="0"/>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
        <p:nvSpPr>
          <p:cNvPr id="2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files</a:t>
            </a:r>
          </a:p>
        </p:txBody>
      </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4" y="1348051"/>
            <a:ext cx="4727928" cy="3665125"/>
          </a:xfrm>
          <a:ln w="19050">
            <a:noFill/>
          </a:ln>
        </p:spPr>
        <p:txBody>
          <a:bodyPr/>
          <a:lstStyle/>
          <a:p>
            <a:pPr marL="324000" indent="-324000" eaLnBrk="1" hangingPunct="1">
              <a:buClr>
                <a:srgbClr val="DB6C30"/>
              </a:buClr>
              <a:buBlip>
                <a:blip r:embed="rId2"/>
              </a:buBlip>
            </a:pPr>
            <a:r>
              <a:rPr lang="en-US" altLang="en-US" sz="2200" dirty="0"/>
              <a:t>Standard output and error channels can be redirected to other files:</a:t>
            </a:r>
            <a:br>
              <a:rPr lang="en-US" altLang="en-US" sz="2200" dirty="0"/>
            </a:br>
            <a:r>
              <a:rPr lang="en-US" altLang="en-US" sz="2000" dirty="0">
                <a:latin typeface="Courier New" panose="02070309020205020404" pitchFamily="49" charset="0"/>
                <a:cs typeface="Courier New" panose="02070309020205020404" pitchFamily="49" charset="0"/>
              </a:rPr>
              <a:t>#SBATCH --output …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--error …</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a:t>
              </a:r>
              <a:r>
                <a:rPr lang="en-US" sz="2000" b="1" dirty="0">
                  <a:solidFill>
                    <a:srgbClr val="FF0000"/>
                  </a:solidFill>
                  <a:latin typeface="Courier New" panose="02070309020205020404" pitchFamily="49" charset="0"/>
                  <a:cs typeface="Courier New" panose="02070309020205020404" pitchFamily="49" charset="0"/>
                </a:rPr>
                <a:t>60041238</a:t>
              </a:r>
              <a:r>
                <a:rPr lang="en-US" sz="2000" dirty="0">
                  <a:latin typeface="Courier New" panose="02070309020205020404" pitchFamily="49" charset="0"/>
                  <a:cs typeface="Courier New" panose="02070309020205020404" pitchFamily="49" charset="0"/>
                </a:rPr>
                <a:t>.out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13" name="Group 12"/>
          <p:cNvGrpSpPr/>
          <p:nvPr/>
        </p:nvGrpSpPr>
        <p:grpSpPr>
          <a:xfrm>
            <a:off x="5663952" y="522117"/>
            <a:ext cx="6056986" cy="5637952"/>
            <a:chOff x="5511622" y="188640"/>
            <a:chExt cx="6056986" cy="5637952"/>
          </a:xfrm>
        </p:grpSpPr>
        <p:grpSp>
          <p:nvGrpSpPr>
            <p:cNvPr id="24" name="Group 23"/>
            <p:cNvGrpSpPr/>
            <p:nvPr/>
          </p:nvGrpSpPr>
          <p:grpSpPr>
            <a:xfrm>
              <a:off x="5511622" y="188640"/>
              <a:ext cx="4400802" cy="5637952"/>
              <a:chOff x="5844851" y="2261939"/>
              <a:chExt cx="4175152" cy="5637952"/>
            </a:xfrm>
          </p:grpSpPr>
          <p:sp>
            <p:nvSpPr>
              <p:cNvPr id="25" name="TextBox 24"/>
              <p:cNvSpPr txBox="1"/>
              <p:nvPr/>
            </p:nvSpPr>
            <p:spPr>
              <a:xfrm>
                <a:off x="5844851" y="2636912"/>
                <a:ext cx="4175152" cy="5262979"/>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SLURM_JOB_ID: 60033947</a:t>
                </a:r>
              </a:p>
              <a:p>
                <a:r>
                  <a:rPr lang="en-US" sz="1600" dirty="0">
                    <a:latin typeface="Courier New" panose="02070309020205020404" pitchFamily="49" charset="0"/>
                    <a:cs typeface="Courier New" panose="02070309020205020404" pitchFamily="49" charset="0"/>
                  </a:rPr>
                  <a:t>SLURM_JOB_USER: </a:t>
                </a:r>
                <a:r>
                  <a:rPr lang="en-US" sz="1600" dirty="0" err="1">
                    <a:latin typeface="Courier New" panose="02070309020205020404" pitchFamily="49" charset="0"/>
                    <a:cs typeface="Courier New" panose="02070309020205020404" pitchFamily="49" charset="0"/>
                  </a:rPr>
                  <a:t>vscXXXXX</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SLURM_JOB_ACCOUNT: </a:t>
                </a:r>
                <a:r>
                  <a:rPr lang="en-US" sz="1600" dirty="0" err="1">
                    <a:latin typeface="Courier New" panose="02070309020205020404" pitchFamily="49" charset="0"/>
                    <a:cs typeface="Courier New" panose="02070309020205020404" pitchFamily="49" charset="0"/>
                  </a:rPr>
                  <a:t>lp_wice_pilot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SLURM_JOB_NAME: </a:t>
                </a:r>
                <a:r>
                  <a:rPr lang="en-US" sz="1600" dirty="0" err="1">
                    <a:latin typeface="Courier New" panose="02070309020205020404" pitchFamily="49" charset="0"/>
                    <a:cs typeface="Courier New" panose="02070309020205020404" pitchFamily="49" charset="0"/>
                  </a:rPr>
                  <a:t>testjob</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SLURM_CLUSTER_NAME: </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SLURM_JOB_PARTITION: batch</a:t>
                </a:r>
              </a:p>
              <a:p>
                <a:r>
                  <a:rPr lang="en-US" sz="1600" dirty="0">
                    <a:latin typeface="Courier New" panose="02070309020205020404" pitchFamily="49" charset="0"/>
                    <a:cs typeface="Courier New" panose="02070309020205020404" pitchFamily="49" charset="0"/>
                  </a:rPr>
                  <a:t>SLURM_NNODES: 1</a:t>
                </a:r>
              </a:p>
              <a:p>
                <a:r>
                  <a:rPr lang="en-US" sz="1600" dirty="0">
                    <a:latin typeface="Courier New" panose="02070309020205020404" pitchFamily="49" charset="0"/>
                    <a:cs typeface="Courier New" panose="02070309020205020404" pitchFamily="49" charset="0"/>
                  </a:rPr>
                  <a:t>SLURM_NODELIST: m28c30n4</a:t>
                </a:r>
              </a:p>
              <a:p>
                <a:r>
                  <a:rPr lang="en-US" sz="1600" dirty="0">
                    <a:latin typeface="Courier New" panose="02070309020205020404" pitchFamily="49" charset="0"/>
                    <a:cs typeface="Courier New" panose="02070309020205020404" pitchFamily="49" charset="0"/>
                  </a:rPr>
                  <a:t>SLURM_JOB_CPUS_PER_NODE: 72</a:t>
                </a:r>
              </a:p>
              <a:p>
                <a:r>
                  <a:rPr lang="en-US" sz="1600" dirty="0">
                    <a:latin typeface="Courier New" panose="02070309020205020404" pitchFamily="49" charset="0"/>
                    <a:cs typeface="Courier New" panose="02070309020205020404" pitchFamily="49" charset="0"/>
                  </a:rPr>
                  <a:t>Date: Tue Jan 10 17:02:04 CET 2023</a:t>
                </a:r>
              </a:p>
              <a:p>
                <a:r>
                  <a:rPr lang="en-US" sz="1600" dirty="0" err="1">
                    <a:latin typeface="Courier New" panose="02070309020205020404" pitchFamily="49" charset="0"/>
                    <a:cs typeface="Courier New" panose="02070309020205020404" pitchFamily="49" charset="0"/>
                  </a:rPr>
                  <a:t>Walltime</a:t>
                </a:r>
                <a:r>
                  <a:rPr lang="en-US" sz="1600" dirty="0">
                    <a:latin typeface="Courier New" panose="02070309020205020404" pitchFamily="49" charset="0"/>
                    <a:cs typeface="Courier New" panose="02070309020205020404" pitchFamily="49" charset="0"/>
                  </a:rPr>
                  <a:t>: 00-01:00:00</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/rocky8/</a:t>
                </a:r>
                <a:r>
                  <a:rPr lang="en-US" sz="1600" dirty="0" err="1">
                    <a:latin typeface="Courier New" panose="02070309020205020404" pitchFamily="49" charset="0"/>
                    <a:cs typeface="Courier New" panose="02070309020205020404" pitchFamily="49" charset="0"/>
                  </a:rPr>
                  <a:t>icelake</a:t>
                </a:r>
                <a:r>
                  <a:rPr lang="en-US" sz="1600" dirty="0">
                    <a:latin typeface="Courier New" panose="02070309020205020404" pitchFamily="49" charset="0"/>
                    <a:cs typeface="Courier New" panose="02070309020205020404" pitchFamily="49" charset="0"/>
                  </a:rPr>
                  <a:t>/2021a/</a:t>
                </a:r>
                <a:r>
                  <a:rPr lang="en-US" sz="1600" dirty="0" err="1">
                    <a:latin typeface="Courier New" panose="02070309020205020404" pitchFamily="49" charset="0"/>
                    <a:cs typeface="Courier New" panose="02070309020205020404" pitchFamily="49" charset="0"/>
                  </a:rPr>
                  <a:t>softwar</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e/intel-compilers/2021.2.0/compile</a:t>
                </a:r>
              </a:p>
              <a:p>
                <a:r>
                  <a:rPr lang="en-US" sz="1600" dirty="0">
                    <a:latin typeface="Courier New" panose="02070309020205020404" pitchFamily="49" charset="0"/>
                    <a:cs typeface="Courier New" panose="02070309020205020404" pitchFamily="49" charset="0"/>
                  </a:rPr>
                  <a:t>r/2021.2.0/</a:t>
                </a:r>
                <a:r>
                  <a:rPr lang="en-US" sz="1600" dirty="0" err="1">
                    <a:latin typeface="Courier New" panose="02070309020205020404" pitchFamily="49" charset="0"/>
                    <a:cs typeface="Courier New" panose="02070309020205020404" pitchFamily="49" charset="0"/>
                  </a:rPr>
                  <a:t>linux</a:t>
                </a:r>
                <a:r>
                  <a:rPr lang="en-US" sz="1600" dirty="0">
                    <a:latin typeface="Courier New" panose="02070309020205020404" pitchFamily="49" charset="0"/>
                    <a:cs typeface="Courier New" panose="02070309020205020404" pitchFamily="49" charset="0"/>
                  </a:rPr>
                  <a:t>/bin/intel64/</a:t>
                </a:r>
                <a:r>
                  <a:rPr lang="en-US" sz="1600" dirty="0" err="1">
                    <a:latin typeface="Courier New" panose="02070309020205020404" pitchFamily="49" charset="0"/>
                    <a:cs typeface="Courier New" panose="02070309020205020404" pitchFamily="49" charset="0"/>
                  </a:rPr>
                  <a:t>icc</a:t>
                </a:r>
                <a:endParaRPr lang="en-US" sz="1600" dirty="0">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cp</a:t>
                </a:r>
                <a:r>
                  <a:rPr lang="en-US" sz="1600" dirty="0">
                    <a:solidFill>
                      <a:srgbClr val="FF0000"/>
                    </a:solidFill>
                    <a:latin typeface="Courier New" panose="02070309020205020404" pitchFamily="49" charset="0"/>
                    <a:cs typeface="Courier New" panose="02070309020205020404" pitchFamily="49" charset="0"/>
                  </a:rPr>
                  <a:t>: cannot stat '/apps/</a:t>
                </a:r>
                <a:r>
                  <a:rPr lang="en-US" sz="1600" dirty="0" err="1">
                    <a:solidFill>
                      <a:srgbClr val="FF0000"/>
                    </a:solidFill>
                    <a:latin typeface="Courier New" panose="02070309020205020404" pitchFamily="49" charset="0"/>
                    <a:cs typeface="Courier New" panose="02070309020205020404" pitchFamily="49" charset="0"/>
                  </a:rPr>
                  <a:t>leuven</a:t>
                </a:r>
                <a:r>
                  <a:rPr lang="en-US" sz="1600" dirty="0">
                    <a:solidFill>
                      <a:srgbClr val="FF0000"/>
                    </a:solidFill>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trai</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ning</a:t>
                </a:r>
                <a:r>
                  <a:rPr lang="en-US" sz="1600" dirty="0">
                    <a:solidFill>
                      <a:srgbClr val="FF0000"/>
                    </a:solidFill>
                    <a:latin typeface="Courier New" panose="02070309020205020404" pitchFamily="49" charset="0"/>
                    <a:cs typeface="Courier New" panose="02070309020205020404" pitchFamily="49" charset="0"/>
                  </a:rPr>
                  <a:t>/test': No such file </a:t>
                </a:r>
                <a:r>
                  <a:rPr lang="en-US" sz="1600" dirty="0" err="1">
                    <a:solidFill>
                      <a:srgbClr val="FF0000"/>
                    </a:solidFill>
                    <a:latin typeface="Courier New" panose="02070309020205020404" pitchFamily="49" charset="0"/>
                    <a:cs typeface="Courier New" panose="02070309020205020404" pitchFamily="49" charset="0"/>
                  </a:rPr>
                  <a:t>ordirecto</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ry</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Hello World</a:t>
                </a:r>
              </a:p>
              <a:p>
                <a:endParaRPr lang="en-US" sz="1600" dirty="0">
                  <a:latin typeface="Courier New" panose="02070309020205020404" pitchFamily="49" charset="0"/>
                  <a:cs typeface="Courier New" panose="02070309020205020404" pitchFamily="49" charset="0"/>
                </a:endParaRPr>
              </a:p>
            </p:txBody>
          </p:sp>
          <p:sp>
            <p:nvSpPr>
              <p:cNvPr id="26" name="Rectangle 25"/>
              <p:cNvSpPr/>
              <p:nvPr/>
            </p:nvSpPr>
            <p:spPr>
              <a:xfrm>
                <a:off x="8219802"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10056440" y="637500"/>
              <a:ext cx="1507802" cy="2658064"/>
              <a:chOff x="9765734" y="721629"/>
              <a:chExt cx="1514842" cy="720080"/>
            </a:xfrm>
          </p:grpSpPr>
          <p:sp>
            <p:nvSpPr>
              <p:cNvPr id="3" name="Rectangle 2"/>
              <p:cNvSpPr/>
              <p:nvPr/>
            </p:nvSpPr>
            <p:spPr>
              <a:xfrm>
                <a:off x="9984432" y="970669"/>
                <a:ext cx="1296144" cy="234087"/>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summary</a:t>
                </a:r>
                <a:endParaRPr lang="nl-BE" dirty="0"/>
              </a:p>
            </p:txBody>
          </p:sp>
          <p:cxnSp>
            <p:nvCxnSpPr>
              <p:cNvPr id="5" name="Straight Connector 4"/>
              <p:cNvCxnSpPr>
                <a:stCxn id="3" idx="1"/>
              </p:cNvCxnSpPr>
              <p:nvPr/>
            </p:nvCxnSpPr>
            <p:spPr>
              <a:xfrm flipH="1">
                <a:off x="9772774" y="1087712"/>
                <a:ext cx="211658" cy="1028"/>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65734" y="721629"/>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0056440" y="3513111"/>
              <a:ext cx="1512168" cy="1788097"/>
              <a:chOff x="9768408" y="839388"/>
              <a:chExt cx="1512168" cy="548640"/>
            </a:xfrm>
          </p:grpSpPr>
          <p:sp>
            <p:nvSpPr>
              <p:cNvPr id="28" name="Rectangle 27"/>
              <p:cNvSpPr/>
              <p:nvPr/>
            </p:nvSpPr>
            <p:spPr>
              <a:xfrm>
                <a:off x="9984432" y="1021716"/>
                <a:ext cx="1296144" cy="133774"/>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768408" y="1088603"/>
                <a:ext cx="216024" cy="137"/>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72674" y="839388"/>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F35D8031-C8E5-48F8-A3B6-81643B27A3AF}" type="slidenum">
              <a:rPr lang="nl-BE" smtClean="0"/>
              <a:pPr/>
              <a:t>88</a:t>
            </a:fld>
            <a:endParaRPr lang="nl-BE" dirty="0"/>
          </a:p>
        </p:txBody>
      </p:sp>
      <p:sp>
        <p:nvSpPr>
          <p:cNvPr id="2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files</a:t>
            </a:r>
          </a:p>
        </p:txBody>
      </p:sp>
    </p:spTree>
    <p:extLst>
      <p:ext uri="{BB962C8B-B14F-4D97-AF65-F5344CB8AC3E}">
        <p14:creationId xmlns:p14="http://schemas.microsoft.com/office/powerpoint/2010/main" val="212318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scontrol</a:t>
            </a:r>
            <a:r>
              <a:rPr lang="en-US" dirty="0">
                <a:latin typeface="Courier New" panose="02070309020205020404" pitchFamily="49" charset="0"/>
                <a:cs typeface="Courier New" panose="02070309020205020404" pitchFamily="49" charset="0"/>
              </a:rPr>
              <a:t> show job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60049330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=60049330 </a:t>
            </a:r>
            <a:r>
              <a:rPr lang="en-US" dirty="0" err="1">
                <a:latin typeface="Courier New" panose="02070309020205020404" pitchFamily="49" charset="0"/>
                <a:cs typeface="Courier New" panose="02070309020205020404" pitchFamily="49" charset="0"/>
              </a:rPr>
              <a:t>JobName</a:t>
            </a:r>
            <a:r>
              <a:rPr lang="en-US" dirty="0">
                <a:latin typeface="Courier New" panose="02070309020205020404" pitchFamily="49" charset="0"/>
                <a:cs typeface="Courier New" panose="02070309020205020404" pitchFamily="49" charset="0"/>
              </a:rPr>
              <a:t>=f70.slurm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=vsc3…(253…) </a:t>
            </a:r>
            <a:r>
              <a:rPr lang="en-US" dirty="0" err="1">
                <a:latin typeface="Courier New" panose="02070309020205020404" pitchFamily="49" charset="0"/>
                <a:cs typeface="Courier New" panose="02070309020205020404" pitchFamily="49" charset="0"/>
              </a:rPr>
              <a:t>GroupId</a:t>
            </a:r>
            <a:r>
              <a:rPr lang="en-US" dirty="0">
                <a:latin typeface="Courier New" panose="02070309020205020404" pitchFamily="49" charset="0"/>
                <a:cs typeface="Courier New" panose="02070309020205020404" pitchFamily="49" charset="0"/>
              </a:rPr>
              <a:t>=vsc3…(253…)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Account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lp_my_project</a:t>
            </a:r>
            <a:r>
              <a:rPr lang="en-US" dirty="0">
                <a:latin typeface="Courier New" panose="02070309020205020404" pitchFamily="49" charset="0"/>
                <a:cs typeface="Courier New" panose="02070309020205020404" pitchFamily="49" charset="0"/>
              </a:rPr>
              <a:t> QOS=</a:t>
            </a:r>
            <a:r>
              <a:rPr lang="en-US" dirty="0" err="1">
                <a:latin typeface="Courier New" panose="02070309020205020404" pitchFamily="49" charset="0"/>
                <a:cs typeface="Courier New" panose="02070309020205020404" pitchFamily="49" charset="0"/>
              </a:rPr>
              <a:t>lp_my_project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JobState</a:t>
            </a:r>
            <a:r>
              <a:rPr lang="en-US" dirty="0">
                <a:latin typeface="Courier New" panose="02070309020205020404" pitchFamily="49" charset="0"/>
                <a:cs typeface="Courier New" panose="02070309020205020404" pitchFamily="49" charset="0"/>
              </a:rPr>
              <a:t>=PENDING </a:t>
            </a:r>
            <a:r>
              <a:rPr lang="en-US" b="1" dirty="0">
                <a:latin typeface="Courier New" panose="02070309020205020404" pitchFamily="49" charset="0"/>
                <a:cs typeface="Courier New" panose="02070309020205020404" pitchFamily="49" charset="0"/>
              </a:rPr>
              <a:t>Reason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QOSGrpBillingMinutes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SubmitTime</a:t>
            </a:r>
            <a:r>
              <a:rPr lang="en-US" dirty="0">
                <a:latin typeface="Courier New" panose="02070309020205020404" pitchFamily="49" charset="0"/>
                <a:cs typeface="Courier New" panose="02070309020205020404" pitchFamily="49" charset="0"/>
              </a:rPr>
              <a:t>=2023-02-16T00:24:58 </a:t>
            </a:r>
            <a:r>
              <a:rPr lang="en-US" dirty="0" err="1">
                <a:latin typeface="Courier New" panose="02070309020205020404" pitchFamily="49" charset="0"/>
                <a:cs typeface="Courier New" panose="02070309020205020404" pitchFamily="49" charset="0"/>
              </a:rPr>
              <a:t>EligibleTime</a:t>
            </a:r>
            <a:r>
              <a:rPr lang="en-US" dirty="0">
                <a:latin typeface="Courier New" panose="02070309020205020404" pitchFamily="49" charset="0"/>
                <a:cs typeface="Courier New" panose="02070309020205020404" pitchFamily="49" charset="0"/>
              </a:rPr>
              <a:t>=2023-02-16T00:24:58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Partition=batch </a:t>
            </a:r>
            <a:r>
              <a:rPr lang="en-US" dirty="0" err="1">
                <a:latin typeface="Courier New" panose="02070309020205020404" pitchFamily="49" charset="0"/>
                <a:cs typeface="Courier New" panose="02070309020205020404" pitchFamily="49" charset="0"/>
              </a:rPr>
              <a:t>NodeList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NumNodes</a:t>
            </a:r>
            <a:r>
              <a:rPr lang="en-US" dirty="0">
                <a:latin typeface="Courier New" panose="02070309020205020404" pitchFamily="49" charset="0"/>
                <a:cs typeface="Courier New" panose="02070309020205020404" pitchFamily="49" charset="0"/>
              </a:rPr>
              <a:t>=4-4 </a:t>
            </a:r>
            <a:r>
              <a:rPr lang="en-US" dirty="0" err="1">
                <a:latin typeface="Courier New" panose="02070309020205020404" pitchFamily="49" charset="0"/>
                <a:cs typeface="Courier New" panose="02070309020205020404" pitchFamily="49" charset="0"/>
              </a:rPr>
              <a:t>NumCPUs</a:t>
            </a:r>
            <a:r>
              <a:rPr lang="en-US" dirty="0">
                <a:latin typeface="Courier New" panose="02070309020205020404" pitchFamily="49" charset="0"/>
                <a:cs typeface="Courier New" panose="02070309020205020404" pitchFamily="49" charset="0"/>
              </a:rPr>
              <a:t>=288 </a:t>
            </a:r>
            <a:r>
              <a:rPr lang="en-US" dirty="0" err="1">
                <a:latin typeface="Courier New" panose="02070309020205020404" pitchFamily="49" charset="0"/>
                <a:cs typeface="Courier New" panose="02070309020205020404" pitchFamily="49" charset="0"/>
              </a:rPr>
              <a:t>NumTasks</a:t>
            </a:r>
            <a:r>
              <a:rPr lang="en-US" dirty="0">
                <a:latin typeface="Courier New" panose="02070309020205020404" pitchFamily="49" charset="0"/>
                <a:cs typeface="Courier New" panose="02070309020205020404" pitchFamily="49" charset="0"/>
              </a:rPr>
              <a:t>=288 CPUs/Task=1</a:t>
            </a:r>
          </a:p>
          <a:p>
            <a:r>
              <a:rPr lang="en-US" dirty="0">
                <a:latin typeface="Courier New" panose="02070309020205020404" pitchFamily="49" charset="0"/>
                <a:cs typeface="Courier New" panose="02070309020205020404" pitchFamily="49" charset="0"/>
              </a:rPr>
              <a:t>   TRES=</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=288,mem=979200M,node=4,billing=733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MinCPUsNode</a:t>
            </a:r>
            <a:r>
              <a:rPr lang="en-US" dirty="0">
                <a:latin typeface="Courier New" panose="02070309020205020404" pitchFamily="49" charset="0"/>
                <a:cs typeface="Courier New" panose="02070309020205020404" pitchFamily="49" charset="0"/>
              </a:rPr>
              <a:t>=72 </a:t>
            </a:r>
            <a:r>
              <a:rPr lang="en-US" dirty="0" err="1">
                <a:latin typeface="Courier New" panose="02070309020205020404" pitchFamily="49" charset="0"/>
                <a:cs typeface="Courier New" panose="02070309020205020404" pitchFamily="49" charset="0"/>
              </a:rPr>
              <a:t>MinMemoryCPU</a:t>
            </a:r>
            <a:r>
              <a:rPr lang="en-US" dirty="0">
                <a:latin typeface="Courier New" panose="02070309020205020404" pitchFamily="49" charset="0"/>
                <a:cs typeface="Courier New" panose="02070309020205020404" pitchFamily="49" charset="0"/>
              </a:rPr>
              <a:t>=3400M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WorkDir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StdErr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StdIn</a:t>
            </a:r>
            <a:r>
              <a:rPr lang="en-US" dirty="0">
                <a:latin typeface="Courier New" panose="02070309020205020404" pitchFamily="49" charset="0"/>
                <a:cs typeface="Courier New" panose="02070309020205020404" pitchFamily="49" charset="0"/>
              </a:rPr>
              <a:t>=/dev/null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does my job remain in a pending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Job monitoring</a:t>
            </a:r>
          </a:p>
        </p:txBody>
      </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787A-BC50-7621-B508-C18B0B052BEA}"/>
              </a:ext>
            </a:extLst>
          </p:cNvPr>
          <p:cNvPicPr>
            <a:picLocks noChangeAspect="1"/>
          </p:cNvPicPr>
          <p:nvPr/>
        </p:nvPicPr>
        <p:blipFill>
          <a:blip r:embed="rId2"/>
          <a:stretch>
            <a:fillRect/>
          </a:stretch>
        </p:blipFill>
        <p:spPr>
          <a:xfrm>
            <a:off x="1343472" y="166328"/>
            <a:ext cx="9703090" cy="6116801"/>
          </a:xfrm>
          <a:prstGeom prst="rect">
            <a:avLst/>
          </a:prstGeom>
        </p:spPr>
      </p:pic>
      <p:sp>
        <p:nvSpPr>
          <p:cNvPr id="4"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a:t>
            </a:fld>
            <a:endParaRPr lang="nl-BE" sz="900" dirty="0">
              <a:solidFill>
                <a:schemeClr val="bg1"/>
              </a:solidFill>
            </a:endParaRPr>
          </a:p>
        </p:txBody>
      </p:sp>
    </p:spTree>
    <p:extLst>
      <p:ext uri="{BB962C8B-B14F-4D97-AF65-F5344CB8AC3E}">
        <p14:creationId xmlns:p14="http://schemas.microsoft.com/office/powerpoint/2010/main" val="15067412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43493" y="1988840"/>
            <a:ext cx="5293467" cy="1281211"/>
          </a:xfrm>
          <a:ln w="19050">
            <a:solidFill>
              <a:schemeClr val="accent5"/>
            </a:solidFill>
          </a:ln>
        </p:spPr>
        <p:txBody>
          <a:bodyPr anchor="ctr"/>
          <a:lstStyle/>
          <a:p>
            <a:pPr marL="0" inden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ntasks</a:t>
            </a:r>
            <a:r>
              <a:rPr lang="en-US" altLang="en-US" sz="2000" dirty="0">
                <a:latin typeface="Courier New" panose="02070309020205020404" pitchFamily="49" charset="0"/>
                <a:cs typeface="Courier New" panose="02070309020205020404" pitchFamily="49" charset="0"/>
              </a:rPr>
              <a:t>=18</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gpus</a:t>
            </a:r>
            <a:r>
              <a:rPr lang="en-US" altLang="en-US" sz="2000" dirty="0">
                <a:latin typeface="Courier New" panose="02070309020205020404" pitchFamily="49" charset="0"/>
                <a:cs typeface="Courier New" panose="02070309020205020404" pitchFamily="49" charset="0"/>
              </a:rPr>
              <a:t>-per-node=1</a:t>
            </a:r>
          </a:p>
        </p:txBody>
      </p:sp>
      <p:sp>
        <p:nvSpPr>
          <p:cNvPr id="4" name="Rectangle 3">
            <a:extLst>
              <a:ext uri="{FF2B5EF4-FFF2-40B4-BE49-F238E27FC236}">
                <a16:creationId xmlns:a16="http://schemas.microsoft.com/office/drawing/2014/main" id="{72381A4B-F932-412A-802A-C2C6BDA6B15E}"/>
              </a:ext>
            </a:extLst>
          </p:cNvPr>
          <p:cNvSpPr/>
          <p:nvPr/>
        </p:nvSpPr>
        <p:spPr>
          <a:xfrm>
            <a:off x="4008841"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47151" y="1988840"/>
            <a:ext cx="5293467" cy="1281211"/>
          </a:xfrm>
          <a:prstGeom prst="rect">
            <a:avLst/>
          </a:prstGeom>
          <a:ln w="19050">
            <a:solidFill>
              <a:schemeClr val="accent5"/>
            </a:solidFill>
          </a:ln>
        </p:spPr>
        <p:txBody>
          <a:bodyPr vert="horz" lIns="0" tIns="0" rIns="0" bIns="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--tasks-per-node=72</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--mem-per-</a:t>
            </a:r>
            <a:r>
              <a:rPr lang="en-US" altLang="en-US" sz="2000" dirty="0" err="1">
                <a:latin typeface="Courier New" panose="02070309020205020404" pitchFamily="49" charset="0"/>
                <a:cs typeface="Courier New" panose="02070309020205020404" pitchFamily="49" charset="0"/>
              </a:rPr>
              <a:t>cpu</a:t>
            </a:r>
            <a:r>
              <a:rPr lang="en-US" altLang="en-US" sz="2000" dirty="0">
                <a:latin typeface="Courier New" panose="02070309020205020404" pitchFamily="49" charset="0"/>
                <a:cs typeface="Courier New" panose="02070309020205020404" pitchFamily="49" charset="0"/>
              </a:rPr>
              <a:t>=28000M</a:t>
            </a:r>
          </a:p>
        </p:txBody>
      </p:sp>
      <p:sp>
        <p:nvSpPr>
          <p:cNvPr id="42" name="Rectangle 41">
            <a:extLst>
              <a:ext uri="{FF2B5EF4-FFF2-40B4-BE49-F238E27FC236}">
                <a16:creationId xmlns:a16="http://schemas.microsoft.com/office/drawing/2014/main" id="{4E917B62-B733-4070-B91F-049293052A15}"/>
              </a:ext>
            </a:extLst>
          </p:cNvPr>
          <p:cNvSpPr/>
          <p:nvPr/>
        </p:nvSpPr>
        <p:spPr>
          <a:xfrm>
            <a:off x="9812499"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6" name="Slide Number Placeholder 5"/>
          <p:cNvSpPr>
            <a:spLocks noGrp="1"/>
          </p:cNvSpPr>
          <p:nvPr>
            <p:ph type="sldNum" sz="quarter" idx="12"/>
          </p:nvPr>
        </p:nvSpPr>
        <p:spPr/>
        <p:txBody>
          <a:bodyPr/>
          <a:lstStyle/>
          <a:p>
            <a:fld id="{F35D8031-C8E5-48F8-A3B6-81643B27A3AF}" type="slidenum">
              <a:rPr lang="nl-BE" smtClean="0"/>
              <a:pPr/>
              <a:t>90</a:t>
            </a:fld>
            <a:endParaRPr lang="nl-BE"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Other </a:t>
            </a:r>
            <a:r>
              <a:rPr lang="en-US" altLang="en-US" sz="3200" dirty="0" err="1"/>
              <a:t>wICE</a:t>
            </a:r>
            <a:r>
              <a:rPr lang="en-US" altLang="en-US" sz="3200" dirty="0"/>
              <a:t> partitions</a:t>
            </a:r>
          </a:p>
        </p:txBody>
      </p:sp>
    </p:spTree>
    <p:extLst>
      <p:ext uri="{BB962C8B-B14F-4D97-AF65-F5344CB8AC3E}">
        <p14:creationId xmlns:p14="http://schemas.microsoft.com/office/powerpoint/2010/main" val="383325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
        <p:nvSpPr>
          <p:cNvPr id="38915" name="Rectangle 3"/>
          <p:cNvSpPr>
            <a:spLocks noGrp="1" noChangeArrowheads="1"/>
          </p:cNvSpPr>
          <p:nvPr>
            <p:ph idx="1"/>
          </p:nvPr>
        </p:nvSpPr>
        <p:spPr>
          <a:xfrm>
            <a:off x="620704" y="4734517"/>
            <a:ext cx="10693036" cy="1224136"/>
          </a:xfrm>
          <a:ln w="25400">
            <a:solidFill>
              <a:schemeClr val="accent5"/>
            </a:solidFill>
          </a:ln>
        </p:spPr>
        <p:txBody>
          <a:bodyPr anchor="ct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--account=</a:t>
            </a:r>
            <a:r>
              <a:rPr lang="en-US" dirty="0" err="1">
                <a:latin typeface="Courier New" panose="02070309020205020404" pitchFamily="49" charset="0"/>
                <a:cs typeface="Courier New" panose="02070309020205020404" pitchFamily="49" charset="0"/>
              </a:rPr>
              <a:t>lp_myproject</a:t>
            </a:r>
            <a:r>
              <a:rPr lang="en-US" dirty="0">
                <a:latin typeface="Courier New" panose="02070309020205020404" pitchFamily="49" charset="0"/>
                <a:cs typeface="Courier New" panose="02070309020205020404" pitchFamily="49" charset="0"/>
              </a:rPr>
              <a:t>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--partition=interactive --nodes=1 --time=16:00:00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gpus</a:t>
            </a:r>
            <a:r>
              <a:rPr lang="en-US" dirty="0">
                <a:latin typeface="Courier New" panose="02070309020205020404" pitchFamily="49" charset="0"/>
                <a:cs typeface="Courier New" panose="02070309020205020404" pitchFamily="49" charset="0"/>
              </a:rPr>
              <a:t>-per-node=1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5" name="TextBox 4"/>
          <p:cNvSpPr txBox="1"/>
          <p:nvPr/>
        </p:nvSpPr>
        <p:spPr>
          <a:xfrm>
            <a:off x="620704" y="1196752"/>
            <a:ext cx="10659872" cy="2800767"/>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To quickly compile, test, debug your (parallel) application</a:t>
            </a:r>
          </a:p>
          <a:p>
            <a:pPr marL="342900" indent="-342900">
              <a:buClr>
                <a:srgbClr val="DB6C30"/>
              </a:buClr>
              <a:buBlip>
                <a:blip r:embed="rId2"/>
              </a:buBlip>
            </a:pPr>
            <a:r>
              <a:rPr lang="en-US" sz="2200" dirty="0">
                <a:cs typeface="Courier New" panose="02070309020205020404" pitchFamily="49" charset="0"/>
              </a:rPr>
              <a:t>To pre- or postprocess your data (incl. visualizations)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12 nodes on Genius: 36 cores/node, 192 GB mem</a:t>
            </a:r>
          </a:p>
          <a:p>
            <a:pPr marL="342900" indent="-342900">
              <a:buClr>
                <a:srgbClr val="DB6C30"/>
              </a:buClr>
              <a:buBlip>
                <a:blip r:embed="rId2"/>
              </a:buBlip>
            </a:pPr>
            <a:r>
              <a:rPr lang="en-US" sz="2200" dirty="0">
                <a:cs typeface="Courier New" panose="02070309020205020404" pitchFamily="49" charset="0"/>
              </a:rPr>
              <a:t>4 nodes on </a:t>
            </a:r>
            <a:r>
              <a:rPr lang="en-US" sz="2200" dirty="0" err="1">
                <a:cs typeface="Courier New" panose="02070309020205020404" pitchFamily="49" charset="0"/>
              </a:rPr>
              <a:t>wICE</a:t>
            </a:r>
            <a:r>
              <a:rPr lang="en-US" sz="2200" dirty="0">
                <a:cs typeface="Courier New" panose="02070309020205020404" pitchFamily="49" charset="0"/>
              </a:rPr>
              <a:t>: 64 cores/node, 512 GB mem, 1 physical GPU (split in 7 instances)</a:t>
            </a:r>
          </a:p>
          <a:p>
            <a:pPr marL="342900" indent="-342900">
              <a:buClr>
                <a:srgbClr val="DB6C30"/>
              </a:buClr>
              <a:buBlip>
                <a:blip r:embed="rId2"/>
              </a:buBlip>
            </a:pPr>
            <a:r>
              <a:rPr lang="en-US" sz="2200" dirty="0">
                <a:cs typeface="Courier New" panose="02070309020205020404" pitchFamily="49" charset="0"/>
              </a:rPr>
              <a:t>Max resource per user: 8 cores, 1 GPU instance, 16 hour </a:t>
            </a:r>
            <a:r>
              <a:rPr lang="en-US" sz="2200" dirty="0" err="1">
                <a:cs typeface="Courier New" panose="02070309020205020404" pitchFamily="49" charset="0"/>
              </a:rPr>
              <a:t>walltime</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Free of charge</a:t>
            </a:r>
          </a:p>
        </p:txBody>
      </p:sp>
      <p:sp>
        <p:nvSpPr>
          <p:cNvPr id="13" name="Rounded Rectangle 12"/>
          <p:cNvSpPr/>
          <p:nvPr/>
        </p:nvSpPr>
        <p:spPr>
          <a:xfrm>
            <a:off x="8990556" y="4365104"/>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partitions</a:t>
            </a:r>
          </a:p>
        </p:txBody>
      </p:sp>
    </p:spTree>
    <p:extLst>
      <p:ext uri="{BB962C8B-B14F-4D97-AF65-F5344CB8AC3E}">
        <p14:creationId xmlns:p14="http://schemas.microsoft.com/office/powerpoint/2010/main" val="3847725081"/>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
        <p:nvSpPr>
          <p:cNvPr id="5" name="TextBox 4"/>
          <p:cNvSpPr txBox="1"/>
          <p:nvPr/>
        </p:nvSpPr>
        <p:spPr>
          <a:xfrm>
            <a:off x="620704" y="1196752"/>
            <a:ext cx="10659872" cy="1446550"/>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Quickly test if your (parallel) application works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Only one job at a time, max </a:t>
            </a:r>
            <a:r>
              <a:rPr lang="en-US" sz="2200" dirty="0" err="1">
                <a:cs typeface="Courier New" panose="02070309020205020404" pitchFamily="49" charset="0"/>
              </a:rPr>
              <a:t>walltime</a:t>
            </a:r>
            <a:r>
              <a:rPr lang="en-US" sz="2200" dirty="0">
                <a:cs typeface="Courier New" panose="02070309020205020404" pitchFamily="49" charset="0"/>
              </a:rPr>
              <a:t>: 1 </a:t>
            </a:r>
            <a:r>
              <a:rPr lang="en-US" sz="2200" dirty="0" err="1">
                <a:cs typeface="Courier New" panose="02070309020205020404" pitchFamily="49" charset="0"/>
              </a:rPr>
              <a:t>hr</a:t>
            </a:r>
            <a:endParaRPr lang="en-US" sz="2200" dirty="0">
              <a:cs typeface="Courier New" panose="02070309020205020404" pitchFamily="49" charset="0"/>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Debugging partitions</a:t>
            </a:r>
          </a:p>
        </p:txBody>
      </p:sp>
      <p:graphicFrame>
        <p:nvGraphicFramePr>
          <p:cNvPr id="6" name="Table 5">
            <a:extLst>
              <a:ext uri="{FF2B5EF4-FFF2-40B4-BE49-F238E27FC236}">
                <a16:creationId xmlns:a16="http://schemas.microsoft.com/office/drawing/2014/main" id="{490C51F8-CA08-5B75-8998-505936FC62EE}"/>
              </a:ext>
            </a:extLst>
          </p:cNvPr>
          <p:cNvGraphicFramePr>
            <a:graphicFrameLocks noGrp="1"/>
          </p:cNvGraphicFramePr>
          <p:nvPr>
            <p:extLst>
              <p:ext uri="{D42A27DB-BD31-4B8C-83A1-F6EECF244321}">
                <p14:modId xmlns:p14="http://schemas.microsoft.com/office/powerpoint/2010/main" val="3355072430"/>
              </p:ext>
            </p:extLst>
          </p:nvPr>
        </p:nvGraphicFramePr>
        <p:xfrm>
          <a:off x="620704" y="2996952"/>
          <a:ext cx="10731880" cy="2286000"/>
        </p:xfrm>
        <a:graphic>
          <a:graphicData uri="http://schemas.openxmlformats.org/drawingml/2006/table">
            <a:tbl>
              <a:tblPr firstRow="1" bandRow="1">
                <a:tableStyleId>{5C22544A-7EE6-4342-B048-85BDC9FD1C3A}</a:tableStyleId>
              </a:tblPr>
              <a:tblGrid>
                <a:gridCol w="1706626">
                  <a:extLst>
                    <a:ext uri="{9D8B030D-6E8A-4147-A177-3AD203B41FA5}">
                      <a16:colId xmlns:a16="http://schemas.microsoft.com/office/drawing/2014/main" val="2424890197"/>
                    </a:ext>
                  </a:extLst>
                </a:gridCol>
                <a:gridCol w="2832566">
                  <a:extLst>
                    <a:ext uri="{9D8B030D-6E8A-4147-A177-3AD203B41FA5}">
                      <a16:colId xmlns:a16="http://schemas.microsoft.com/office/drawing/2014/main" val="2380934881"/>
                    </a:ext>
                  </a:extLst>
                </a:gridCol>
                <a:gridCol w="6192688">
                  <a:extLst>
                    <a:ext uri="{9D8B030D-6E8A-4147-A177-3AD203B41FA5}">
                      <a16:colId xmlns:a16="http://schemas.microsoft.com/office/drawing/2014/main" val="2728731876"/>
                    </a:ext>
                  </a:extLst>
                </a:gridCol>
              </a:tblGrid>
              <a:tr h="370840">
                <a:tc>
                  <a:txBody>
                    <a:bodyPr/>
                    <a:lstStyle/>
                    <a:p>
                      <a:r>
                        <a:rPr lang="en-US" sz="2000" b="1" dirty="0"/>
                        <a:t>Cluster</a:t>
                      </a:r>
                      <a:endParaRPr lang="nl-BE" sz="2000" b="1" dirty="0"/>
                    </a:p>
                  </a:txBody>
                  <a:tcPr/>
                </a:tc>
                <a:tc>
                  <a:txBody>
                    <a:bodyPr/>
                    <a:lstStyle/>
                    <a:p>
                      <a:r>
                        <a:rPr lang="en-US" sz="2000" b="1" dirty="0"/>
                        <a:t>Partition</a:t>
                      </a:r>
                      <a:endParaRPr lang="nl-BE" sz="2000" b="1" dirty="0"/>
                    </a:p>
                  </a:txBody>
                  <a:tcPr/>
                </a:tc>
                <a:tc>
                  <a:txBody>
                    <a:bodyPr/>
                    <a:lstStyle/>
                    <a:p>
                      <a:r>
                        <a:rPr lang="en-US" sz="2000" b="1" dirty="0"/>
                        <a:t>Resources</a:t>
                      </a:r>
                      <a:endParaRPr lang="nl-BE" sz="2000" b="1" dirty="0"/>
                    </a:p>
                  </a:txBody>
                  <a:tcPr/>
                </a:tc>
                <a:extLst>
                  <a:ext uri="{0D108BD9-81ED-4DB2-BD59-A6C34878D82A}">
                    <a16:rowId xmlns:a16="http://schemas.microsoft.com/office/drawing/2014/main" val="1273100773"/>
                  </a:ext>
                </a:extLst>
              </a:tr>
              <a:tr h="370840">
                <a:tc rowSpan="2">
                  <a:txBody>
                    <a:bodyPr/>
                    <a:lstStyle/>
                    <a:p>
                      <a:r>
                        <a:rPr lang="en-US" sz="2000" dirty="0"/>
                        <a:t>Genius</a:t>
                      </a:r>
                      <a:endParaRPr lang="nl-BE" sz="2000" dirty="0"/>
                    </a:p>
                  </a:txBody>
                  <a:tcPr/>
                </a:tc>
                <a:tc>
                  <a:txBody>
                    <a:bodyPr/>
                    <a:lstStyle/>
                    <a:p>
                      <a:r>
                        <a:rPr lang="en-US" sz="2000" dirty="0" err="1"/>
                        <a:t>batch_debug</a:t>
                      </a:r>
                      <a:endParaRPr lang="nl-BE" sz="2000" dirty="0"/>
                    </a:p>
                  </a:txBody>
                  <a:tcPr/>
                </a:tc>
                <a:tc>
                  <a:txBody>
                    <a:bodyPr/>
                    <a:lstStyle/>
                    <a:p>
                      <a:r>
                        <a:rPr lang="en-US" sz="2000" dirty="0"/>
                        <a:t>2 </a:t>
                      </a:r>
                      <a:r>
                        <a:rPr lang="en-US" sz="2000" dirty="0" err="1"/>
                        <a:t>Cascadelake</a:t>
                      </a:r>
                      <a:r>
                        <a:rPr lang="en-US" sz="2000" dirty="0"/>
                        <a:t> nodes</a:t>
                      </a:r>
                      <a:endParaRPr lang="nl-BE" sz="2000" dirty="0"/>
                    </a:p>
                  </a:txBody>
                  <a:tcPr/>
                </a:tc>
                <a:extLst>
                  <a:ext uri="{0D108BD9-81ED-4DB2-BD59-A6C34878D82A}">
                    <a16:rowId xmlns:a16="http://schemas.microsoft.com/office/drawing/2014/main" val="1306486799"/>
                  </a:ext>
                </a:extLst>
              </a:tr>
              <a:tr h="370840">
                <a:tc vMerge="1">
                  <a:txBody>
                    <a:bodyPr/>
                    <a:lstStyle/>
                    <a:p>
                      <a:endParaRPr lang="nl-BE" dirty="0"/>
                    </a:p>
                  </a:txBody>
                  <a:tcPr/>
                </a:tc>
                <a:tc>
                  <a:txBody>
                    <a:bodyPr/>
                    <a:lstStyle/>
                    <a:p>
                      <a:r>
                        <a:rPr lang="en-US" sz="2000" dirty="0"/>
                        <a:t>gpu_p100_debug</a:t>
                      </a:r>
                      <a:endParaRPr lang="nl-BE" sz="2000" dirty="0"/>
                    </a:p>
                  </a:txBody>
                  <a:tcPr/>
                </a:tc>
                <a:tc>
                  <a:txBody>
                    <a:bodyPr/>
                    <a:lstStyle/>
                    <a:p>
                      <a:r>
                        <a:rPr lang="en-US" sz="2000" dirty="0"/>
                        <a:t>1 Skylake node with 4 P100 GPUs</a:t>
                      </a:r>
                      <a:endParaRPr lang="nl-BE" sz="2000" dirty="0"/>
                    </a:p>
                  </a:txBody>
                  <a:tcPr/>
                </a:tc>
                <a:extLst>
                  <a:ext uri="{0D108BD9-81ED-4DB2-BD59-A6C34878D82A}">
                    <a16:rowId xmlns:a16="http://schemas.microsoft.com/office/drawing/2014/main" val="2664344395"/>
                  </a:ext>
                </a:extLst>
              </a:tr>
              <a:tr h="370840">
                <a:tc rowSpan="2">
                  <a:txBody>
                    <a:bodyPr/>
                    <a:lstStyle/>
                    <a:p>
                      <a:r>
                        <a:rPr lang="en-US" sz="2000" dirty="0" err="1"/>
                        <a:t>wICE</a:t>
                      </a:r>
                      <a:endParaRPr lang="nl-BE" sz="2000" dirty="0"/>
                    </a:p>
                  </a:txBody>
                  <a:tcPr/>
                </a:tc>
                <a:tc>
                  <a:txBody>
                    <a:bodyPr/>
                    <a:lstStyle/>
                    <a:p>
                      <a:r>
                        <a:rPr lang="en-US" sz="2000" dirty="0"/>
                        <a:t>interactive</a:t>
                      </a:r>
                      <a:endParaRPr lang="nl-BE" sz="2000" dirty="0"/>
                    </a:p>
                  </a:txBody>
                  <a:tcPr/>
                </a:tc>
                <a:tc>
                  <a:txBody>
                    <a:bodyPr/>
                    <a:lstStyle/>
                    <a:p>
                      <a:r>
                        <a:rPr lang="en-US" sz="2000" dirty="0"/>
                        <a:t>4 </a:t>
                      </a:r>
                      <a:r>
                        <a:rPr lang="en-US" sz="2000" dirty="0" err="1"/>
                        <a:t>Icelake</a:t>
                      </a:r>
                      <a:r>
                        <a:rPr lang="en-US" sz="2000" dirty="0"/>
                        <a:t> nodes, each with 7 MIG instances of 1 A100 GPU</a:t>
                      </a:r>
                      <a:endParaRPr lang="nl-BE" sz="2000" dirty="0"/>
                    </a:p>
                  </a:txBody>
                  <a:tcPr/>
                </a:tc>
                <a:extLst>
                  <a:ext uri="{0D108BD9-81ED-4DB2-BD59-A6C34878D82A}">
                    <a16:rowId xmlns:a16="http://schemas.microsoft.com/office/drawing/2014/main" val="3270714814"/>
                  </a:ext>
                </a:extLst>
              </a:tr>
              <a:tr h="370840">
                <a:tc vMerge="1">
                  <a:txBody>
                    <a:bodyPr/>
                    <a:lstStyle/>
                    <a:p>
                      <a:endParaRPr lang="nl-BE" dirty="0"/>
                    </a:p>
                  </a:txBody>
                  <a:tcPr/>
                </a:tc>
                <a:tc>
                  <a:txBody>
                    <a:bodyPr/>
                    <a:lstStyle/>
                    <a:p>
                      <a:r>
                        <a:rPr lang="en-US" sz="2000" dirty="0"/>
                        <a:t>gpu_a100_debug</a:t>
                      </a:r>
                      <a:endParaRPr lang="nl-BE" sz="2000" dirty="0"/>
                    </a:p>
                  </a:txBody>
                  <a:tcPr/>
                </a:tc>
                <a:tc>
                  <a:txBody>
                    <a:bodyPr/>
                    <a:lstStyle/>
                    <a:p>
                      <a:r>
                        <a:rPr lang="en-US" sz="2000" dirty="0"/>
                        <a:t>1 </a:t>
                      </a:r>
                      <a:r>
                        <a:rPr lang="en-US" sz="2000" dirty="0" err="1"/>
                        <a:t>Icelake</a:t>
                      </a:r>
                      <a:r>
                        <a:rPr lang="en-US" sz="2000" dirty="0"/>
                        <a:t> node with 1 A100 GPU</a:t>
                      </a:r>
                      <a:endParaRPr lang="nl-BE" sz="2000" dirty="0"/>
                    </a:p>
                  </a:txBody>
                  <a:tcPr/>
                </a:tc>
                <a:extLst>
                  <a:ext uri="{0D108BD9-81ED-4DB2-BD59-A6C34878D82A}">
                    <a16:rowId xmlns:a16="http://schemas.microsoft.com/office/drawing/2014/main" val="3599529090"/>
                  </a:ext>
                </a:extLst>
              </a:tr>
            </a:tbl>
          </a:graphicData>
        </a:graphic>
      </p:graphicFrame>
    </p:spTree>
    <p:extLst>
      <p:ext uri="{BB962C8B-B14F-4D97-AF65-F5344CB8AC3E}">
        <p14:creationId xmlns:p14="http://schemas.microsoft.com/office/powerpoint/2010/main" val="3431858730"/>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5" name="TextBox 4"/>
          <p:cNvSpPr txBox="1"/>
          <p:nvPr/>
        </p:nvSpPr>
        <p:spPr>
          <a:xfrm>
            <a:off x="719999" y="1156676"/>
            <a:ext cx="5736041" cy="3416320"/>
          </a:xfrm>
          <a:prstGeom prst="rect">
            <a:avLst/>
          </a:prstGeom>
          <a:noFill/>
          <a:ln w="19050">
            <a:noFill/>
          </a:ln>
        </p:spPr>
        <p:txBody>
          <a:bodyPr wrap="square" rtlCol="0">
            <a:spAutoFit/>
          </a:bodyPr>
          <a:lstStyle/>
          <a:p>
            <a:pPr marL="285750" indent="-324000">
              <a:buClr>
                <a:srgbClr val="DB6C30"/>
              </a:buClr>
              <a:buBlip>
                <a:blip r:embed="rId2"/>
              </a:buBlip>
            </a:pPr>
            <a:r>
              <a:rPr lang="en-US" dirty="0"/>
              <a:t>What? </a:t>
            </a:r>
          </a:p>
          <a:p>
            <a:pPr marL="742950" lvl="1" indent="-324000">
              <a:buClr>
                <a:srgbClr val="DB6C30"/>
              </a:buClr>
              <a:buFont typeface="Arial" panose="020B0604020202020204" pitchFamily="34" charset="0"/>
              <a:buChar char="•"/>
            </a:pPr>
            <a:r>
              <a:rPr lang="en-US" dirty="0"/>
              <a:t>Self-contained OS image</a:t>
            </a:r>
            <a:br>
              <a:rPr lang="en-US" dirty="0"/>
            </a:br>
            <a:r>
              <a:rPr lang="en-US" dirty="0"/>
              <a:t>in which you can install software and include data</a:t>
            </a:r>
          </a:p>
          <a:p>
            <a:pPr marL="285750" indent="-324000">
              <a:buClr>
                <a:srgbClr val="DB6C30"/>
              </a:buClr>
              <a:buBlip>
                <a:blip r:embed="rId2"/>
              </a:buBlip>
            </a:pPr>
            <a:r>
              <a:rPr lang="en-US" dirty="0"/>
              <a:t>Why? </a:t>
            </a:r>
          </a:p>
          <a:p>
            <a:pPr marL="742950" lvl="1" indent="-324000">
              <a:buClr>
                <a:srgbClr val="DB6C30"/>
              </a:buClr>
              <a:buFont typeface="Arial" panose="020B0604020202020204" pitchFamily="34" charset="0"/>
              <a:buChar char="•"/>
            </a:pPr>
            <a:r>
              <a:rPr lang="en-US" dirty="0"/>
              <a:t>Package managers like </a:t>
            </a:r>
            <a:r>
              <a:rPr lang="en-US" sz="1400" dirty="0">
                <a:latin typeface="72 Monospace" panose="020B0509030603020204" pitchFamily="49" charset="0"/>
                <a:cs typeface="72 Monospace" panose="020B0509030603020204" pitchFamily="49" charset="0"/>
              </a:rPr>
              <a:t>apt</a:t>
            </a:r>
            <a:r>
              <a:rPr lang="en-US" dirty="0"/>
              <a:t> can be convenient</a:t>
            </a:r>
          </a:p>
          <a:p>
            <a:pPr marL="742950" lvl="1" indent="-324000">
              <a:buClr>
                <a:srgbClr val="DB6C30"/>
              </a:buClr>
              <a:buFont typeface="Arial" panose="020B0604020202020204" pitchFamily="34" charset="0"/>
              <a:buChar char="•"/>
            </a:pPr>
            <a:r>
              <a:rPr lang="en-US" dirty="0"/>
              <a:t>Portability: images can be used on various hardware (but performance may be sub-par)</a:t>
            </a:r>
          </a:p>
          <a:p>
            <a:pPr marL="285750" indent="-324000">
              <a:buClr>
                <a:srgbClr val="DB6C30"/>
              </a:buClr>
              <a:buBlip>
                <a:blip r:embed="rId2"/>
              </a:buBlip>
            </a:pPr>
            <a:r>
              <a:rPr lang="en-US" dirty="0"/>
              <a:t>How?</a:t>
            </a:r>
          </a:p>
          <a:p>
            <a:pPr marL="742950" lvl="1" indent="-324000">
              <a:buClr>
                <a:srgbClr val="DB6C30"/>
              </a:buClr>
              <a:buFont typeface="Arial" panose="020B0604020202020204" pitchFamily="34" charset="0"/>
              <a:buChar char="•"/>
            </a:pPr>
            <a:r>
              <a:rPr lang="en-US" dirty="0"/>
              <a:t>Create the image</a:t>
            </a:r>
          </a:p>
          <a:p>
            <a:pPr marL="742950" lvl="1" indent="-324000">
              <a:buClr>
                <a:srgbClr val="DB6C30"/>
              </a:buClr>
              <a:buFont typeface="Arial" panose="020B0604020202020204" pitchFamily="34" charset="0"/>
              <a:buChar char="•"/>
            </a:pPr>
            <a:r>
              <a:rPr lang="en-US" dirty="0"/>
              <a:t>Run it on </a:t>
            </a:r>
            <a:r>
              <a:rPr lang="en-US" dirty="0" err="1"/>
              <a:t>wICE</a:t>
            </a:r>
            <a:r>
              <a:rPr lang="en-US" dirty="0"/>
              <a:t> or Genius</a:t>
            </a:r>
          </a:p>
          <a:p>
            <a:pPr marL="742950" lvl="1" indent="-324000">
              <a:buClr>
                <a:srgbClr val="DB6C30"/>
              </a:buClr>
              <a:buFont typeface="Arial" panose="020B0604020202020204" pitchFamily="34" charset="0"/>
              <a:buChar char="•"/>
            </a:pPr>
            <a:r>
              <a:rPr lang="en-US" dirty="0"/>
              <a:t>Parallelization should work</a:t>
            </a:r>
            <a:br>
              <a:rPr lang="en-US" dirty="0"/>
            </a:br>
            <a:r>
              <a:rPr lang="en-US" dirty="0"/>
              <a:t>(multi-node MPI runs may require some care)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65" y="1124744"/>
            <a:ext cx="5448013" cy="4966772"/>
          </a:xfrm>
          <a:prstGeom prst="rect">
            <a:avLst/>
          </a:prstGeom>
        </p:spPr>
      </p:pic>
      <p:sp>
        <p:nvSpPr>
          <p:cNvPr id="9" name="Rectangle 2"/>
          <p:cNvSpPr txBox="1">
            <a:spLocks noChangeArrowheads="1"/>
          </p:cNvSpPr>
          <p:nvPr/>
        </p:nvSpPr>
        <p:spPr>
          <a:xfrm>
            <a:off x="720000" y="332657"/>
            <a:ext cx="5923875" cy="792088"/>
          </a:xfrm>
          <a:prstGeom prst="rect">
            <a:avLst/>
          </a:prstGeom>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Containers: </a:t>
            </a:r>
            <a:r>
              <a:rPr lang="en-US" altLang="en-US" sz="3200" dirty="0" err="1"/>
              <a:t>Apptainer</a:t>
            </a:r>
            <a:r>
              <a:rPr lang="en-US" altLang="en-US" sz="3200" dirty="0"/>
              <a:t> (Singularity)</a:t>
            </a:r>
          </a:p>
        </p:txBody>
      </p:sp>
      <p:grpSp>
        <p:nvGrpSpPr>
          <p:cNvPr id="11" name="Group 10"/>
          <p:cNvGrpSpPr/>
          <p:nvPr/>
        </p:nvGrpSpPr>
        <p:grpSpPr>
          <a:xfrm>
            <a:off x="729464" y="4638035"/>
            <a:ext cx="5294528" cy="2031325"/>
            <a:chOff x="2826024" y="5024153"/>
            <a:chExt cx="4622022" cy="2031325"/>
          </a:xfrm>
        </p:grpSpPr>
        <p:sp>
          <p:nvSpPr>
            <p:cNvPr id="12" name="TextBox 3"/>
            <p:cNvSpPr txBox="1">
              <a:spLocks noChangeArrowheads="1"/>
            </p:cNvSpPr>
            <p:nvPr/>
          </p:nvSpPr>
          <p:spPr bwMode="auto">
            <a:xfrm>
              <a:off x="2826024" y="5024153"/>
              <a:ext cx="4622019" cy="2031325"/>
            </a:xfrm>
            <a:prstGeom prst="rect">
              <a:avLst/>
            </a:prstGeom>
            <a:solidFill>
              <a:schemeClr val="bg1">
                <a:lumMod val="95000"/>
              </a:schemeClr>
            </a:solidFill>
            <a:ln w="25400">
              <a:solidFill>
                <a:srgbClr val="DB6C3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#SBATCH --time=30:00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=1</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=72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a:t>
              </a:r>
              <a:r>
                <a:rPr lang="nl-BE" dirty="0" err="1">
                  <a:solidFill>
                    <a:srgbClr val="4E5865"/>
                  </a:solidFill>
                  <a:latin typeface="Courier New" panose="02070309020205020404" pitchFamily="49" charset="0"/>
                  <a:ea typeface="新細明體"/>
                  <a:cs typeface="Courier New" panose="02070309020205020404" pitchFamily="49" charset="0"/>
                </a:rPr>
                <a:t>lp_hpcinfo</a:t>
              </a:r>
              <a:endParaRPr lang="nl-BE"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dirty="0" err="1">
                  <a:solidFill>
                    <a:srgbClr val="4E5865"/>
                  </a:solidFill>
                  <a:latin typeface="Courier New" panose="02070309020205020404" pitchFamily="49" charset="0"/>
                  <a:ea typeface="新細明體"/>
                  <a:cs typeface="Courier New" panose="02070309020205020404" pitchFamily="49" charset="0"/>
                </a:rPr>
                <a:t>apptainer</a:t>
              </a:r>
              <a:r>
                <a:rPr lang="nl-BE" dirty="0">
                  <a:solidFill>
                    <a:srgbClr val="4E5865"/>
                  </a:solidFill>
                  <a:latin typeface="Courier New" panose="02070309020205020404" pitchFamily="49" charset="0"/>
                  <a:ea typeface="新細明體"/>
                  <a:cs typeface="Courier New" panose="02070309020205020404" pitchFamily="49" charset="0"/>
                </a:rPr>
                <a:t> run </a:t>
              </a:r>
              <a:r>
                <a:rPr lang="nl-BE" dirty="0" err="1">
                  <a:solidFill>
                    <a:srgbClr val="4E5865"/>
                  </a:solidFill>
                  <a:latin typeface="Courier New" panose="02070309020205020404" pitchFamily="49" charset="0"/>
                  <a:ea typeface="新細明體"/>
                  <a:cs typeface="Courier New" panose="02070309020205020404" pitchFamily="49" charset="0"/>
                </a:rPr>
                <a:t>Project.sif</a:t>
              </a:r>
              <a:r>
                <a:rPr lang="nl-BE" dirty="0">
                  <a:solidFill>
                    <a:srgbClr val="4E5865"/>
                  </a:solidFill>
                  <a:latin typeface="Courier New" panose="02070309020205020404" pitchFamily="49" charset="0"/>
                  <a:ea typeface="新細明體"/>
                  <a:cs typeface="Courier New" panose="02070309020205020404" pitchFamily="49" charset="0"/>
                </a:rPr>
                <a:t> ./model.exe</a:t>
              </a:r>
            </a:p>
          </p:txBody>
        </p:sp>
        <p:sp>
          <p:nvSpPr>
            <p:cNvPr id="14" name="TextBox 8"/>
            <p:cNvSpPr txBox="1">
              <a:spLocks noChangeArrowheads="1"/>
            </p:cNvSpPr>
            <p:nvPr/>
          </p:nvSpPr>
          <p:spPr bwMode="auto">
            <a:xfrm>
              <a:off x="6294414" y="5039254"/>
              <a:ext cx="1153632" cy="276999"/>
            </a:xfrm>
            <a:prstGeom prst="rect">
              <a:avLst/>
            </a:prstGeom>
            <a:solidFill>
              <a:srgbClr val="DB6C30"/>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nl-BE" sz="1200" dirty="0" err="1">
                  <a:solidFill>
                    <a:srgbClr val="FFFFFF"/>
                  </a:solidFill>
                  <a:ea typeface="新細明體"/>
                </a:rPr>
                <a:t>script.slurm</a:t>
              </a:r>
              <a:endParaRPr lang="nl-BE" sz="1200" b="1" dirty="0">
                <a:solidFill>
                  <a:srgbClr val="FFFFFF"/>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94</a:t>
            </a:fld>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jdelijke aanduiding voor inhoud 2"/>
          <p:cNvSpPr>
            <a:spLocks noGrp="1"/>
          </p:cNvSpPr>
          <p:nvPr>
            <p:ph idx="1"/>
          </p:nvPr>
        </p:nvSpPr>
        <p:spPr>
          <a:xfrm>
            <a:off x="524690" y="1620000"/>
            <a:ext cx="11112000" cy="2313056"/>
          </a:xfrm>
          <a:ln w="25400">
            <a:solidFill>
              <a:schemeClr val="accent1"/>
            </a:solidFill>
          </a:ln>
        </p:spPr>
        <p:txBody>
          <a:bodyPr anchor="ctr"/>
          <a:lstStyle/>
          <a:p>
            <a:pPr marL="172800" lvl="2" indent="-324000">
              <a:buBlip>
                <a:blip r:embed="rId3"/>
              </a:buBlip>
            </a:pPr>
            <a:r>
              <a:rPr lang="en-US" altLang="zh-TW" sz="2200" dirty="0">
                <a:ea typeface="新細明體" panose="02020500000000000000" pitchFamily="18" charset="-120"/>
              </a:rPr>
              <a:t>You can use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atools</a:t>
            </a:r>
            <a:r>
              <a:rPr lang="en-US" altLang="zh-TW" sz="2200" dirty="0">
                <a:ea typeface="新細明體" panose="02020500000000000000" pitchFamily="18" charset="-120"/>
              </a:rPr>
              <a:t> to handle high-throughput computing workloads</a:t>
            </a:r>
          </a:p>
          <a:p>
            <a:pPr marL="172800" lvl="2" indent="-324000">
              <a:buBlip>
                <a:blip r:embed="rId3"/>
              </a:buBlip>
            </a:pP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module load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atools</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/&lt;version&gt;</a:t>
            </a:r>
          </a:p>
          <a:p>
            <a:pPr marL="172800" lvl="2" indent="-324000">
              <a:buBlip>
                <a:blip r:embed="rId3"/>
              </a:buBlip>
            </a:pPr>
            <a:r>
              <a:rPr lang="en-US" altLang="zh-TW" sz="2200" dirty="0">
                <a:ea typeface="新細明體" panose="02020500000000000000" pitchFamily="18" charset="-120"/>
              </a:rPr>
              <a:t>VSC training: Workflows for Data Science</a:t>
            </a:r>
          </a:p>
          <a:p>
            <a:pPr marL="172800" lvl="2" indent="-324000">
              <a:buBlip>
                <a:blip r:embed="rId3"/>
              </a:buBlip>
            </a:pPr>
            <a:r>
              <a:rPr lang="en-US" altLang="zh-TW" sz="2200" dirty="0">
                <a:ea typeface="新細明體" panose="02020500000000000000" pitchFamily="18" charset="-120"/>
              </a:rPr>
              <a:t>Training material: </a:t>
            </a:r>
            <a:r>
              <a:rPr lang="en-US" altLang="zh-TW" sz="2200" dirty="0">
                <a:ea typeface="新細明體" panose="02020500000000000000" pitchFamily="18" charset="-120"/>
                <a:hlinkClick r:id="rId4"/>
              </a:rPr>
              <a:t>https://github.com/gjbex/Workflows-for-HPC</a:t>
            </a:r>
            <a:r>
              <a:rPr lang="en-US" altLang="zh-TW" sz="2200" dirty="0">
                <a:ea typeface="新細明體" panose="02020500000000000000" pitchFamily="18" charset="-120"/>
              </a:rPr>
              <a:t> </a:t>
            </a:r>
          </a:p>
          <a:p>
            <a:pPr marL="172800" lvl="2" indent="-324000">
              <a:buBlip>
                <a:blip r:embed="rId3"/>
              </a:buBlip>
            </a:pPr>
            <a:r>
              <a:rPr lang="en-US" altLang="zh-TW" sz="2200" dirty="0">
                <a:ea typeface="新細明體" panose="02020500000000000000" pitchFamily="18" charset="-120"/>
              </a:rPr>
              <a:t>Recording: </a:t>
            </a:r>
            <a:r>
              <a:rPr lang="en-US" altLang="zh-TW" sz="2200" dirty="0">
                <a:ea typeface="新細明體" panose="02020500000000000000" pitchFamily="18" charset="-120"/>
                <a:hlinkClick r:id="rId5"/>
              </a:rPr>
              <a:t>https://www.youtube.com/watch?v=GlwaRyi1LVA</a:t>
            </a:r>
            <a:endParaRPr lang="en-US" altLang="zh-TW" sz="2200" dirty="0">
              <a:ea typeface="新細明體" panose="02020500000000000000" pitchFamily="18" charset="-120"/>
            </a:endParaRPr>
          </a:p>
          <a:p>
            <a:pPr marL="172800" lvl="2" indent="-324000">
              <a:buBlip>
                <a:blip r:embed="rId3"/>
              </a:buBlip>
            </a:pPr>
            <a:r>
              <a:rPr lang="en-US" altLang="zh-TW" sz="2200" dirty="0">
                <a:ea typeface="新細明體" panose="02020500000000000000" pitchFamily="18" charset="-120"/>
              </a:rPr>
              <a:t>User documentation: </a:t>
            </a:r>
            <a:r>
              <a:rPr lang="en-US" altLang="zh-TW" sz="2200" dirty="0">
                <a:ea typeface="新細明體" panose="02020500000000000000" pitchFamily="18" charset="-120"/>
                <a:hlinkClick r:id="rId6"/>
              </a:rPr>
              <a:t>https://atools.readthedocs.io/en/latest/</a:t>
            </a:r>
            <a:r>
              <a:rPr lang="en-US" altLang="zh-TW" sz="2200" dirty="0">
                <a:ea typeface="新細明體" panose="02020500000000000000" pitchFamily="18" charset="-120"/>
              </a:rPr>
              <a:t> </a:t>
            </a:r>
          </a:p>
        </p:txBody>
      </p:sp>
      <p:sp>
        <p:nvSpPr>
          <p:cNvPr id="2" name="Rectangle 2">
            <a:extLst>
              <a:ext uri="{FF2B5EF4-FFF2-40B4-BE49-F238E27FC236}">
                <a16:creationId xmlns:a16="http://schemas.microsoft.com/office/drawing/2014/main" id="{6D64BFD5-FB8B-C54B-EA13-B82BA7C03638}"/>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High-throughput computing with </a:t>
            </a:r>
            <a:r>
              <a:rPr lang="en-US" sz="3200" i="1" dirty="0" err="1"/>
              <a:t>atools</a:t>
            </a:r>
            <a:endParaRPr lang="en-US" altLang="en-US" sz="3200" i="1"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4696778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23392" y="4077072"/>
            <a:ext cx="4493924"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try things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95</a:t>
            </a:fld>
            <a:endParaRPr lang="en-US"/>
          </a:p>
        </p:txBody>
      </p:sp>
    </p:spTree>
    <p:extLst>
      <p:ext uri="{BB962C8B-B14F-4D97-AF65-F5344CB8AC3E}">
        <p14:creationId xmlns:p14="http://schemas.microsoft.com/office/powerpoint/2010/main" val="35422517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24691" y="1620000"/>
            <a:ext cx="10107813" cy="2745104"/>
          </a:xfrm>
          <a:ln w="25400">
            <a:solidFill>
              <a:schemeClr val="accent1"/>
            </a:solidFill>
          </a:ln>
        </p:spPr>
        <p:txBody>
          <a:bodyPr anchor="ctr"/>
          <a:lstStyle/>
          <a:p>
            <a:pPr indent="-324000">
              <a:buBlip>
                <a:blip r:embed="rId3"/>
              </a:buBlip>
            </a:pPr>
            <a:r>
              <a:rPr lang="en-US" altLang="zh-TW" sz="2200" dirty="0">
                <a:ea typeface="新細明體" panose="02020500000000000000" pitchFamily="18" charset="-120"/>
              </a:rPr>
              <a:t>Request to become a member of the </a:t>
            </a:r>
            <a:r>
              <a:rPr lang="en-US" altLang="zh-TW" sz="2200" i="1" dirty="0" err="1">
                <a:ea typeface="新細明體" panose="02020500000000000000" pitchFamily="18" charset="-120"/>
              </a:rPr>
              <a:t>lp_hpcinfo</a:t>
            </a:r>
            <a:r>
              <a:rPr lang="en-US" altLang="zh-TW" sz="2200" dirty="0">
                <a:ea typeface="新細明體" panose="02020500000000000000" pitchFamily="18" charset="-120"/>
              </a:rPr>
              <a:t> group via </a:t>
            </a:r>
            <a:r>
              <a:rPr lang="en-US" altLang="zh-TW" sz="2200" dirty="0">
                <a:ea typeface="新細明體" panose="02020500000000000000" pitchFamily="18" charset="-120"/>
                <a:hlinkClick r:id="rId4"/>
              </a:rPr>
              <a:t>account.vscentrum.be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Transfer a file with FileZilla</a:t>
            </a:r>
          </a:p>
          <a:p>
            <a:pPr indent="-324000">
              <a:buBlip>
                <a:blip r:embed="rId3"/>
              </a:buBlip>
            </a:pPr>
            <a:r>
              <a:rPr lang="en-US" altLang="zh-TW" sz="2200" dirty="0">
                <a:ea typeface="新細明體" panose="02020500000000000000" pitchFamily="18" charset="-120"/>
              </a:rPr>
              <a:t>Check your disk quota</a:t>
            </a:r>
          </a:p>
          <a:p>
            <a:pPr indent="-324000">
              <a:buBlip>
                <a:blip r:embed="rId3"/>
              </a:buBlip>
            </a:pPr>
            <a:r>
              <a:rPr lang="en-US" altLang="zh-TW" sz="2200" dirty="0">
                <a:ea typeface="新細明體" panose="02020500000000000000" pitchFamily="18" charset="-120"/>
              </a:rPr>
              <a:t>Check your available credits</a:t>
            </a:r>
          </a:p>
          <a:p>
            <a:pPr indent="-324000">
              <a:buBlip>
                <a:blip r:embed="rId3"/>
              </a:buBlip>
            </a:pPr>
            <a:r>
              <a:rPr lang="en-US" altLang="zh-TW" sz="2200" dirty="0">
                <a:ea typeface="新細明體" panose="02020500000000000000" pitchFamily="18" charset="-120"/>
              </a:rPr>
              <a:t>Check/load/list/unload/purge module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96</a:t>
            </a:fld>
            <a:endParaRPr lang="en-US"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try things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6827873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51385" y="1620000"/>
            <a:ext cx="10945216" cy="2817112"/>
          </a:xfrm>
          <a:ln w="25400">
            <a:solidFill>
              <a:schemeClr val="accent1"/>
            </a:solidFill>
          </a:ln>
        </p:spPr>
        <p:txBody>
          <a:bodyPr anchor="ctr"/>
          <a:lstStyle/>
          <a:p>
            <a:pPr indent="-324000">
              <a:buBlip>
                <a:blip r:embed="rId3"/>
              </a:buBlip>
            </a:pPr>
            <a:r>
              <a:rPr lang="en-US" altLang="zh-TW" sz="2200" dirty="0">
                <a:ea typeface="新細明體" panose="02020500000000000000" pitchFamily="18" charset="-120"/>
              </a:rPr>
              <a:t>Copy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t>
            </a:r>
            <a:r>
              <a:rPr lang="en-US" altLang="zh-TW" sz="2200" dirty="0">
                <a:ea typeface="新細明體" panose="02020500000000000000" pitchFamily="18" charset="-120"/>
              </a:rPr>
              <a:t> 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indent="-324000">
              <a:buBlip>
                <a:blip r:embed="rId3"/>
              </a:buBlip>
            </a:pPr>
            <a:r>
              <a:rPr lang="en-US" altLang="zh-TW" sz="2200" dirty="0">
                <a:ea typeface="新細明體" panose="02020500000000000000" pitchFamily="18" charset="-120"/>
              </a:rPr>
              <a:t>Submit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cpujob.slurm</a:t>
            </a:r>
            <a:r>
              <a:rPr lang="en-US" altLang="zh-TW" sz="2200" dirty="0">
                <a:ea typeface="新細明體" panose="02020500000000000000" pitchFamily="18" charset="-120"/>
              </a:rPr>
              <a:t> to the cluster</a:t>
            </a:r>
          </a:p>
          <a:p>
            <a:pPr indent="-324000">
              <a:buBlip>
                <a:blip r:embed="rId3"/>
              </a:buBlip>
            </a:pPr>
            <a:r>
              <a:rPr lang="en-US" altLang="zh-TW" sz="2200" dirty="0">
                <a:ea typeface="新細明體" panose="02020500000000000000" pitchFamily="18" charset="-120"/>
              </a:rPr>
              <a:t>List all your jobs with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squeue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Check the information about the job with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&lt;</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job_ID</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&gt;</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Modify the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mpi.slurm</a:t>
            </a:r>
            <a:r>
              <a:rPr lang="en-US" altLang="zh-TW" sz="2200" dirty="0">
                <a:ea typeface="新細明體" panose="02020500000000000000" pitchFamily="18" charset="-120"/>
              </a:rPr>
              <a:t> script to request 1 node, 72 cores for 30 minutes,</a:t>
            </a:r>
            <a:br>
              <a:rPr lang="en-US" altLang="zh-TW" sz="2200" dirty="0">
                <a:ea typeface="新細明體" panose="02020500000000000000" pitchFamily="18" charset="-120"/>
              </a:rPr>
            </a:br>
            <a:r>
              <a:rPr lang="en-US" altLang="zh-TW" sz="2200" dirty="0">
                <a:ea typeface="新細明體" panose="02020500000000000000" pitchFamily="18" charset="-120"/>
              </a:rPr>
              <a:t>  with job start/end e-mail notifications</a:t>
            </a:r>
          </a:p>
          <a:p>
            <a:pPr indent="-324000">
              <a:buBlip>
                <a:blip r:embed="rId3"/>
              </a:buBlip>
            </a:pPr>
            <a:r>
              <a:rPr lang="en-US" altLang="zh-TW" sz="2200" dirty="0">
                <a:ea typeface="新細明體" panose="02020500000000000000" pitchFamily="18" charset="-120"/>
              </a:rPr>
              <a:t>Check the status of all the jobs</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97</a:t>
            </a:fld>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try things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697098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98</a:t>
            </a:fld>
            <a:endParaRPr lang="en-US" dirty="0"/>
          </a:p>
        </p:txBody>
      </p:sp>
      <p:sp>
        <p:nvSpPr>
          <p:cNvPr id="5" name="Tijdelijke aanduiding voor inhoud 2"/>
          <p:cNvSpPr txBox="1">
            <a:spLocks/>
          </p:cNvSpPr>
          <p:nvPr/>
        </p:nvSpPr>
        <p:spPr>
          <a:xfrm>
            <a:off x="549371" y="1614400"/>
            <a:ext cx="11667309" cy="2966728"/>
          </a:xfrm>
          <a:prstGeom prst="rect">
            <a:avLst/>
          </a:prstGeom>
          <a:ln w="25400">
            <a:solidFill>
              <a:schemeClr val="accent1"/>
            </a:solidFill>
          </a:ln>
        </p:spPr>
        <p:txBody>
          <a:bodyPr vert="horz" lIns="0" tIns="0" rIns="0" bIns="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2" indent="-324000">
              <a:buBlip>
                <a:blip r:embed="rId3"/>
              </a:buBlip>
            </a:pPr>
            <a:r>
              <a:rPr lang="en-US" altLang="zh-TW" sz="2200" dirty="0">
                <a:ea typeface="新細明體" panose="02020500000000000000" pitchFamily="18" charset="-120"/>
              </a:rPr>
              <a:t>Submit an interactive job</a:t>
            </a:r>
          </a:p>
          <a:p>
            <a:pPr marL="357188" lvl="2" indent="0">
              <a:buNone/>
            </a:pPr>
            <a:r>
              <a:rPr lang="en-US" altLang="zh-TW" sz="2200" dirty="0">
                <a:ea typeface="新細明體" panose="02020500000000000000" pitchFamily="18" charset="-120"/>
              </a:rPr>
              <a:t>	Run your program on a compute node</a:t>
            </a:r>
          </a:p>
          <a:p>
            <a:pPr marL="357188" lvl="2" indent="0">
              <a:buNone/>
            </a:pPr>
            <a:r>
              <a:rPr lang="en-US" altLang="zh-TW" sz="2200" dirty="0">
                <a:ea typeface="新細明體" panose="02020500000000000000" pitchFamily="18" charset="-120"/>
              </a:rPr>
              <a:t>	Open a new terminal and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ssh</a:t>
            </a:r>
            <a:r>
              <a:rPr lang="en-US" altLang="zh-TW" sz="2200" dirty="0">
                <a:ea typeface="新細明體" panose="02020500000000000000" pitchFamily="18" charset="-120"/>
              </a:rPr>
              <a:t> to the allocated compute node </a:t>
            </a:r>
          </a:p>
          <a:p>
            <a:pPr marL="357188" lvl="2" indent="0">
              <a:buNone/>
            </a:pPr>
            <a:r>
              <a:rPr lang="en-US" altLang="zh-TW" sz="2200" dirty="0">
                <a:ea typeface="新細明體" panose="02020500000000000000" pitchFamily="18" charset="-120"/>
              </a:rPr>
              <a:t>	Check the resources usage with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endParaRPr lang="en-US" altLang="zh-TW" sz="2200" dirty="0">
              <a:ea typeface="新細明體" panose="02020500000000000000" pitchFamily="18" charset="-120"/>
            </a:endParaRPr>
          </a:p>
          <a:p>
            <a:pPr marL="357188" lvl="2" indent="0">
              <a:buNone/>
            </a:pPr>
            <a:endParaRPr lang="en-US" altLang="zh-TW" sz="2200" dirty="0">
              <a:ea typeface="新細明體" panose="02020500000000000000" pitchFamily="18" charset="-120"/>
            </a:endParaRPr>
          </a:p>
          <a:p>
            <a:pPr marL="172800" lvl="2" indent="-324000">
              <a:buBlip>
                <a:blip r:embed="rId3"/>
              </a:buBlip>
            </a:pPr>
            <a:r>
              <a:rPr lang="en-US" altLang="zh-TW" sz="2200" dirty="0">
                <a:ea typeface="新細明體" panose="02020500000000000000" pitchFamily="18" charset="-120"/>
              </a:rPr>
              <a:t>Submit a GPU batch job </a:t>
            </a:r>
          </a:p>
          <a:p>
            <a:pPr marL="357188" lvl="2" indent="0">
              <a:buNone/>
              <a:tabLst>
                <a:tab pos="1076325" algn="l"/>
              </a:tabLst>
            </a:pPr>
            <a:r>
              <a:rPr lang="en-US" altLang="zh-TW" sz="2200" dirty="0">
                <a:ea typeface="新細明體" panose="02020500000000000000" pitchFamily="18" charset="-120"/>
              </a:rPr>
              <a:t>     While the job is running, check its details with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endParaRPr lang="en-US" altLang="zh-TW" sz="2200" dirty="0">
              <a:ea typeface="新細明體" panose="02020500000000000000" pitchFamily="18" charset="-120"/>
            </a:endParaRPr>
          </a:p>
          <a:p>
            <a:pPr marL="357188" lvl="2" indent="0">
              <a:buNone/>
              <a:tabLst>
                <a:tab pos="1076325" algn="l"/>
              </a:tabLst>
            </a:pPr>
            <a:r>
              <a:rPr lang="en-US" altLang="zh-TW" sz="2200" dirty="0">
                <a:ea typeface="新細明體" panose="02020500000000000000" pitchFamily="18" charset="-120"/>
              </a:rPr>
              <a:t>     and check resource on the compute node using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ssh</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r>
              <a:rPr lang="en-US" altLang="zh-TW" sz="2200" dirty="0">
                <a:ea typeface="新細明體" panose="02020500000000000000" pitchFamily="18" charset="-120"/>
              </a:rPr>
              <a:t> and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nvidia-smi</a:t>
            </a:r>
            <a:endParaRPr lang="en-US" altLang="zh-TW" sz="2200" dirty="0">
              <a:latin typeface="Courier New" panose="02070309020205020404" pitchFamily="49" charset="0"/>
              <a:ea typeface="新細明體" panose="02020500000000000000" pitchFamily="18" charset="-120"/>
              <a:cs typeface="Courier New" panose="02070309020205020404" pitchFamily="49" charset="0"/>
            </a:endParaRP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job monitoring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6624507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40469" y="1197620"/>
            <a:ext cx="10937067" cy="3785652"/>
          </a:xfrm>
          <a:prstGeom prst="rect">
            <a:avLst/>
          </a:prstGeom>
          <a:ln w="25400">
            <a:solidFill>
              <a:srgbClr val="DB6C30"/>
            </a:solidFill>
          </a:ln>
        </p:spPr>
        <p:txBody>
          <a:bodyPr wrap="square" anchor="ctr">
            <a:spAutoFit/>
          </a:bodyPr>
          <a:lstStyle/>
          <a:p>
            <a:r>
              <a:rPr lang="nl-NL" altLang="en-US" sz="2200" dirty="0"/>
              <a:t>Helpdesk (email): </a:t>
            </a:r>
            <a:r>
              <a:rPr lang="nl-NL" altLang="en-US" sz="2200" dirty="0">
                <a:hlinkClick r:id="rId2"/>
              </a:rPr>
              <a:t>hpcinfo@kuleuven.be</a:t>
            </a:r>
            <a:endParaRPr lang="nl-NL" altLang="en-US" sz="2200" dirty="0"/>
          </a:p>
          <a:p>
            <a:endParaRPr lang="en-US" altLang="en-US" sz="2200" dirty="0"/>
          </a:p>
          <a:p>
            <a:r>
              <a:rPr lang="en-US" altLang="en-US" sz="2200" dirty="0"/>
              <a:t>Helpdesk (online form): </a:t>
            </a:r>
            <a:r>
              <a:rPr lang="en-US" altLang="en-US" sz="2200" dirty="0">
                <a:hlinkClick r:id="rId3"/>
              </a:rPr>
              <a:t>https://admin.kuleuven.be/icts/HPCinfo_form/HPC-info-formulier</a:t>
            </a:r>
            <a:br>
              <a:rPr lang="en-US" altLang="en-US" sz="2200" dirty="0"/>
            </a:br>
            <a:endParaRPr lang="nl-NL" altLang="en-US" sz="2200" dirty="0">
              <a:solidFill>
                <a:srgbClr val="DB6C30"/>
              </a:solidFill>
            </a:endParaRPr>
          </a:p>
          <a:p>
            <a:r>
              <a:rPr lang="nl-NL" altLang="en-US" sz="2200" dirty="0"/>
              <a:t>VSC website: </a:t>
            </a:r>
            <a:r>
              <a:rPr lang="nl-BE" altLang="en-US" sz="2200" dirty="0">
                <a:solidFill>
                  <a:srgbClr val="DB6C30"/>
                </a:solidFill>
                <a:hlinkClick r:id="rId4"/>
              </a:rPr>
              <a:t>https://www.vscentrum.be</a:t>
            </a:r>
            <a:endParaRPr lang="nl-BE" altLang="en-US" sz="2200" dirty="0">
              <a:solidFill>
                <a:srgbClr val="DB6C30"/>
              </a:solidFill>
            </a:endParaRPr>
          </a:p>
          <a:p>
            <a:endParaRPr lang="en-US" altLang="en-US" sz="2200" dirty="0"/>
          </a:p>
          <a:p>
            <a:r>
              <a:rPr lang="en-US" altLang="en-US" sz="2200" dirty="0"/>
              <a:t>VSC documentation: </a:t>
            </a:r>
            <a:r>
              <a:rPr lang="nl-BE" sz="2200" dirty="0">
                <a:solidFill>
                  <a:srgbClr val="DB6C30"/>
                </a:solidFill>
                <a:hlinkClick r:id="rId5"/>
              </a:rPr>
              <a:t>https://docs.vscentrum.be</a:t>
            </a:r>
            <a:br>
              <a:rPr lang="nl-BE" sz="2000" dirty="0"/>
            </a:br>
            <a:endParaRPr lang="nl-BE" sz="2000" dirty="0"/>
          </a:p>
          <a:p>
            <a:r>
              <a:rPr lang="en-US" altLang="en-US" sz="2200" dirty="0"/>
              <a:t>VSC agenda, training sessions, events (User Day): </a:t>
            </a:r>
            <a:r>
              <a:rPr lang="en-US" altLang="en-US" sz="2200" dirty="0">
                <a:hlinkClick r:id="rId6"/>
              </a:rPr>
              <a:t>https://www.vscentrum.be/vsctraining</a:t>
            </a:r>
            <a:endParaRPr lang="en-US" altLang="en-US" sz="2200" dirty="0">
              <a:solidFill>
                <a:srgbClr val="DB6C30"/>
              </a:solidFill>
            </a:endParaRPr>
          </a:p>
          <a:p>
            <a:endParaRPr lang="en-US" altLang="en-US" sz="2200" dirty="0"/>
          </a:p>
          <a:p>
            <a:r>
              <a:rPr lang="en-US" altLang="en-US" sz="2200" dirty="0"/>
              <a:t>System status page: </a:t>
            </a:r>
            <a:r>
              <a:rPr lang="en-US" altLang="en-US" sz="2200" dirty="0">
                <a:hlinkClick r:id="rId7"/>
              </a:rPr>
              <a:t>https://status.vscentrum.be</a:t>
            </a:r>
            <a:endParaRPr lang="en-US" altLang="en-US" sz="2200" dirty="0"/>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99</a:t>
            </a:fld>
            <a:endParaRPr lang="en-US" dirty="0"/>
          </a:p>
        </p:txBody>
      </p:sp>
      <p:sp>
        <p:nvSpPr>
          <p:cNvPr id="3" name="Rectangle 2">
            <a:extLst>
              <a:ext uri="{FF2B5EF4-FFF2-40B4-BE49-F238E27FC236}">
                <a16:creationId xmlns:a16="http://schemas.microsoft.com/office/drawing/2014/main" id="{08DA97A7-3B39-DA75-E4D4-12EC92592B00}"/>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Useful links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3009178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6|17.7|94.8"/>
</p:tagLst>
</file>

<file path=ppt/tags/tag3.xml><?xml version="1.0" encoding="utf-8"?>
<p:tagLst xmlns:a="http://schemas.openxmlformats.org/drawingml/2006/main" xmlns:r="http://schemas.openxmlformats.org/officeDocument/2006/relationships" xmlns:p="http://schemas.openxmlformats.org/presentationml/2006/main">
  <p:tag name="TIMING" val="|24.7|7.5|43.4"/>
</p:tagLst>
</file>

<file path=ppt/tags/tag4.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5.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6.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7.xml><?xml version="1.0" encoding="utf-8"?>
<p:tagLst xmlns:a="http://schemas.openxmlformats.org/drawingml/2006/main" xmlns:r="http://schemas.openxmlformats.org/officeDocument/2006/relationships" xmlns:p="http://schemas.openxmlformats.org/presentationml/2006/main">
  <p:tag name="TIMING" val="|5.7|1.3|11.4|10.6|1|6.3|5.8"/>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D2AE0C-6D0B-4263-B7C4-F46CAED039CD}">
  <ds:schemaRefs>
    <ds:schemaRef ds:uri="http://schemas.microsoft.com/office/2006/metadata/properties"/>
    <ds:schemaRef ds:uri="http://www.w3.org/XML/1998/namespace"/>
    <ds:schemaRef ds:uri="http://purl.org/dc/elements/1.1/"/>
    <ds:schemaRef ds:uri="http://schemas.microsoft.com/sharepoint/v4"/>
    <ds:schemaRef ds:uri="http://schemas.openxmlformats.org/package/2006/metadata/core-properties"/>
    <ds:schemaRef ds:uri="http://schemas.microsoft.com/office/2006/documentManagement/types"/>
    <ds:schemaRef ds:uri="dba8b794-bc45-41c8-a8ad-34f212f94003"/>
    <ds:schemaRef ds:uri="http://purl.org/dc/dcmitype/"/>
    <ds:schemaRef ds:uri="http://purl.org/dc/terms/"/>
    <ds:schemaRef ds:uri="aff7d12c-bb71-4270-bd29-9c4d45ff3327"/>
    <ds:schemaRef ds:uri="http://schemas.microsoft.com/office/infopath/2007/PartnerControls"/>
  </ds:schemaRefs>
</ds:datastoreItem>
</file>

<file path=customXml/itemProps2.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3.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4.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5.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8724</Words>
  <Application>Microsoft Office PowerPoint</Application>
  <PresentationFormat>Widescreen</PresentationFormat>
  <Paragraphs>1375</Paragraphs>
  <Slides>100</Slides>
  <Notes>39</Notes>
  <HiddenSlides>1</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100</vt:i4>
      </vt:variant>
    </vt:vector>
  </HeadingPairs>
  <TitlesOfParts>
    <vt:vector size="119" baseType="lpstr">
      <vt:lpstr>新細明體</vt:lpstr>
      <vt:lpstr>72 Monospace</vt:lpstr>
      <vt:lpstr>Arial</vt:lpstr>
      <vt:lpstr>Arvo</vt:lpstr>
      <vt:lpstr>Calibri</vt:lpstr>
      <vt:lpstr>Calibri Light</vt:lpstr>
      <vt:lpstr>Consolas</vt:lpstr>
      <vt:lpstr>Courier New</vt:lpstr>
      <vt:lpstr>FlandersArtSans-Bold</vt:lpstr>
      <vt:lpstr>FlandersArtSans-Medium</vt:lpstr>
      <vt:lpstr>FlandersArtSans-Regular</vt:lpstr>
      <vt:lpstr>Open Sans Extrabold</vt:lpstr>
      <vt:lpstr>Roboto</vt:lpstr>
      <vt:lpstr>Times New Roman</vt:lpstr>
      <vt:lpstr>Trebuchet MS</vt:lpstr>
      <vt:lpstr>Wingdings</vt:lpstr>
      <vt:lpstr>VSC_Orange</vt:lpstr>
      <vt:lpstr>Office Theme</vt:lpstr>
      <vt:lpstr>1_Office Theme</vt:lpstr>
      <vt:lpstr>VSC HPC introduction course</vt:lpstr>
      <vt:lpstr>PowerPoint Presentation</vt:lpstr>
      <vt:lpstr>What is High Performance Computing?</vt:lpstr>
      <vt:lpstr>PowerPoint Presentation</vt:lpstr>
      <vt:lpstr>PowerPoint Presentation</vt:lpstr>
      <vt:lpstr>PowerPoint Presentation</vt:lpstr>
      <vt:lpstr>VSC PARTNERSHIP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(KU Leuven) storage locations</vt:lpstr>
      <vt:lpstr>ManGO</vt:lpstr>
      <vt:lpstr>PowerPoint Presentation</vt:lpstr>
      <vt:lpstr>Tier-2 credit system</vt:lpstr>
      <vt:lpstr>Tier-2 credit system – how to request credits</vt:lpstr>
      <vt:lpstr>Tier-2 credit system – how</vt:lpstr>
      <vt:lpstr>Tier-2 credit system – manage your credits</vt:lpstr>
      <vt:lpstr>Tier-2 credit system – manage your credits</vt:lpstr>
      <vt:lpstr>Tier-2 credit system – manage your credits</vt:lpstr>
      <vt:lpstr>Tier-2 credit system – manage your credits</vt:lpstr>
      <vt:lpstr>Tier-2 credit system – manage your credits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Serial application 1 process on 1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1763</cp:revision>
  <dcterms:created xsi:type="dcterms:W3CDTF">2012-07-10T07:57:57Z</dcterms:created>
  <dcterms:modified xsi:type="dcterms:W3CDTF">2025-11-26T09:22:28Z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